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4"/>
    <p:sldMasterId id="2147483808" r:id="rId5"/>
  </p:sldMasterIdLst>
  <p:notesMasterIdLst>
    <p:notesMasterId r:id="rId70"/>
  </p:notesMasterIdLst>
  <p:handoutMasterIdLst>
    <p:handoutMasterId r:id="rId71"/>
  </p:handoutMasterIdLst>
  <p:sldIdLst>
    <p:sldId id="4906" r:id="rId6"/>
    <p:sldId id="5318" r:id="rId7"/>
    <p:sldId id="5386" r:id="rId8"/>
    <p:sldId id="5387" r:id="rId9"/>
    <p:sldId id="373" r:id="rId10"/>
    <p:sldId id="5389" r:id="rId11"/>
    <p:sldId id="5316" r:id="rId12"/>
    <p:sldId id="5317" r:id="rId13"/>
    <p:sldId id="5320" r:id="rId14"/>
    <p:sldId id="5319" r:id="rId15"/>
    <p:sldId id="5392" r:id="rId16"/>
    <p:sldId id="5335" r:id="rId17"/>
    <p:sldId id="5339" r:id="rId18"/>
    <p:sldId id="4925" r:id="rId19"/>
    <p:sldId id="4963" r:id="rId20"/>
    <p:sldId id="5336" r:id="rId21"/>
    <p:sldId id="5333" r:id="rId22"/>
    <p:sldId id="5342" r:id="rId23"/>
    <p:sldId id="5343" r:id="rId24"/>
    <p:sldId id="5344" r:id="rId25"/>
    <p:sldId id="5345" r:id="rId26"/>
    <p:sldId id="5346" r:id="rId27"/>
    <p:sldId id="5347" r:id="rId28"/>
    <p:sldId id="5373" r:id="rId29"/>
    <p:sldId id="5372" r:id="rId30"/>
    <p:sldId id="5334" r:id="rId31"/>
    <p:sldId id="5350" r:id="rId32"/>
    <p:sldId id="5351" r:id="rId33"/>
    <p:sldId id="5353" r:id="rId34"/>
    <p:sldId id="5354" r:id="rId35"/>
    <p:sldId id="5355" r:id="rId36"/>
    <p:sldId id="5357" r:id="rId37"/>
    <p:sldId id="5352" r:id="rId38"/>
    <p:sldId id="5359" r:id="rId39"/>
    <p:sldId id="5394" r:id="rId40"/>
    <p:sldId id="5395" r:id="rId41"/>
    <p:sldId id="5362" r:id="rId42"/>
    <p:sldId id="5361" r:id="rId43"/>
    <p:sldId id="5337" r:id="rId44"/>
    <p:sldId id="5338" r:id="rId45"/>
    <p:sldId id="5340" r:id="rId46"/>
    <p:sldId id="5364" r:id="rId47"/>
    <p:sldId id="5363" r:id="rId48"/>
    <p:sldId id="5379" r:id="rId49"/>
    <p:sldId id="5323" r:id="rId50"/>
    <p:sldId id="5321" r:id="rId51"/>
    <p:sldId id="5365" r:id="rId52"/>
    <p:sldId id="5397" r:id="rId53"/>
    <p:sldId id="5393" r:id="rId54"/>
    <p:sldId id="2134804992" r:id="rId55"/>
    <p:sldId id="5367" r:id="rId56"/>
    <p:sldId id="259" r:id="rId57"/>
    <p:sldId id="5381" r:id="rId58"/>
    <p:sldId id="5398" r:id="rId59"/>
    <p:sldId id="5382" r:id="rId60"/>
    <p:sldId id="5258" r:id="rId61"/>
    <p:sldId id="4898" r:id="rId62"/>
    <p:sldId id="5370" r:id="rId63"/>
    <p:sldId id="5374" r:id="rId64"/>
    <p:sldId id="5376" r:id="rId65"/>
    <p:sldId id="5385" r:id="rId66"/>
    <p:sldId id="5375" r:id="rId67"/>
    <p:sldId id="5378" r:id="rId68"/>
    <p:sldId id="517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2A6D1E-082A-8F04-7EF6-DC37AE794A8B}" name="Aveline Duong" initials="AD" userId="S::aveline.duong@mnp.ca::b11e8094-247f-41cf-ace2-663786b27eca" providerId="AD"/>
  <p188:author id="{1C49CD1E-2335-8113-2A55-3256AA7B463F}" name="Aveline Duong" initials="AD" userId="S::Aveline.Duong@mnp.ca::b11e8094-247f-41cf-ace2-663786b27eca" providerId="AD"/>
  <p188:author id="{2549FB35-0A79-7DD5-CBD8-A0693C0EFF2E}" name="Maya Parmar" initials="MP" userId="S::Maya.Parmar@mnp.ca::58e1b492-ab2c-40b3-90b8-a8b7e17ccfbb" providerId="AD"/>
  <p188:author id="{A6501A68-F8F2-6447-8A1B-7C3D82A65677}" name="Dean Leesui" initials="DL" userId="S::Dean.Leesui@mnp.ca::7ddb821d-c8a0-4f92-bdbb-fb2de47693fb" providerId="AD"/>
  <p188:author id="{DC45ECDB-4386-510E-1737-1409585B41E4}" name="Jovette Morin" initials="JM" userId="S::Jovette.Morin@mnp.ca::1961932e-1648-4664-b0d7-0b77c3a1dc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oro Maksud" initials="AM" lastIdx="4" clrIdx="6">
    <p:extLst>
      <p:ext uri="{19B8F6BF-5375-455C-9EA6-DF929625EA0E}">
        <p15:presenceInfo xmlns:p15="http://schemas.microsoft.com/office/powerpoint/2012/main" userId="S::Auoro.Maksud@mnp.ca::4a9dfbe4-4939-4a97-9e94-2a2f83c43dec" providerId="AD"/>
      </p:ext>
    </p:extLst>
  </p:cmAuthor>
  <p:cmAuthor id="1" name="Jen Hayes" initials="JH" lastIdx="20" clrIdx="0">
    <p:extLst>
      <p:ext uri="{19B8F6BF-5375-455C-9EA6-DF929625EA0E}">
        <p15:presenceInfo xmlns:p15="http://schemas.microsoft.com/office/powerpoint/2012/main" userId="S::Jen.Hayes@mnp.ca::80209a9a-0baf-44df-b565-6caaf11e7c2f" providerId="AD"/>
      </p:ext>
    </p:extLst>
  </p:cmAuthor>
  <p:cmAuthor id="8" name="Jovette Morin" initials="JM" lastIdx="3" clrIdx="7">
    <p:extLst>
      <p:ext uri="{19B8F6BF-5375-455C-9EA6-DF929625EA0E}">
        <p15:presenceInfo xmlns:p15="http://schemas.microsoft.com/office/powerpoint/2012/main" userId="S::Jovette.Morin@mnp.ca::1961932e-1648-4664-b0d7-0b77c3a1dc30" providerId="AD"/>
      </p:ext>
    </p:extLst>
  </p:cmAuthor>
  <p:cmAuthor id="2" name="Ashley Clerici" initials="AC" lastIdx="3" clrIdx="1">
    <p:extLst>
      <p:ext uri="{19B8F6BF-5375-455C-9EA6-DF929625EA0E}">
        <p15:presenceInfo xmlns:p15="http://schemas.microsoft.com/office/powerpoint/2012/main" userId="S::Ashley.Clerici@mnp.ca::1bb722c0-e91b-4e80-9141-8eaef4acc421" providerId="AD"/>
      </p:ext>
    </p:extLst>
  </p:cmAuthor>
  <p:cmAuthor id="3" name="Natalie Lawrence" initials="NL" lastIdx="18" clrIdx="2">
    <p:extLst>
      <p:ext uri="{19B8F6BF-5375-455C-9EA6-DF929625EA0E}">
        <p15:presenceInfo xmlns:p15="http://schemas.microsoft.com/office/powerpoint/2012/main" userId="S::Natalie.Lawrence@mnp.ca::e9bd2b92-a7c9-4ba2-b36c-4d5bf57a9711" providerId="AD"/>
      </p:ext>
    </p:extLst>
  </p:cmAuthor>
  <p:cmAuthor id="4" name="Krishna Menon" initials="KM" lastIdx="1" clrIdx="3">
    <p:extLst>
      <p:ext uri="{19B8F6BF-5375-455C-9EA6-DF929625EA0E}">
        <p15:presenceInfo xmlns:p15="http://schemas.microsoft.com/office/powerpoint/2012/main" userId="S::Krishna.Menon@mnp.ca::3cd3256f-c36f-4e57-942f-8c6be58c4514" providerId="AD"/>
      </p:ext>
    </p:extLst>
  </p:cmAuthor>
  <p:cmAuthor id="5" name="Joshua Szakal" initials="JS" lastIdx="2" clrIdx="4">
    <p:extLst>
      <p:ext uri="{19B8F6BF-5375-455C-9EA6-DF929625EA0E}">
        <p15:presenceInfo xmlns:p15="http://schemas.microsoft.com/office/powerpoint/2012/main" userId="S::Joshua.Szakal@mnp.ca::d5a2c93f-112f-4e92-bfe3-9deb20fe0c07" providerId="AD"/>
      </p:ext>
    </p:extLst>
  </p:cmAuthor>
  <p:cmAuthor id="6" name="Eric Girard" initials="EG" lastIdx="4" clrIdx="5">
    <p:extLst>
      <p:ext uri="{19B8F6BF-5375-455C-9EA6-DF929625EA0E}">
        <p15:presenceInfo xmlns:p15="http://schemas.microsoft.com/office/powerpoint/2012/main" userId="S::Eric.Girard@mnp.ca::bfa0baac-267e-4712-acb5-a52c51044e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947"/>
    <a:srgbClr val="0C3343"/>
    <a:srgbClr val="FFFFFF"/>
    <a:srgbClr val="7B8D87"/>
    <a:srgbClr val="046AAD"/>
    <a:srgbClr val="0F3C4F"/>
    <a:srgbClr val="F7F7F7"/>
    <a:srgbClr val="107F8A"/>
    <a:srgbClr val="000000"/>
    <a:srgbClr val="0A3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539E6-80AE-40AB-8F65-186A7239E9C3}" v="6" dt="2023-01-30T19:15:55.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118" y="45"/>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rgbClr val="107F8A"/>
              </a:solidFill>
              <a:prstDash val="dash"/>
              <a:round/>
            </a:ln>
            <a:effectLst/>
          </c:spPr>
          <c:marker>
            <c:symbol val="none"/>
          </c:marker>
          <c:xVal>
            <c:numRef>
              <c:f>Sheet1!$A$1:$A$61</c:f>
              <c:numCache>
                <c:formatCode>General</c:formatCode>
                <c:ptCount val="61"/>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pt idx="37">
                  <c:v>72</c:v>
                </c:pt>
                <c:pt idx="38">
                  <c:v>73</c:v>
                </c:pt>
                <c:pt idx="39">
                  <c:v>74</c:v>
                </c:pt>
                <c:pt idx="40">
                  <c:v>75</c:v>
                </c:pt>
                <c:pt idx="41">
                  <c:v>76</c:v>
                </c:pt>
                <c:pt idx="42">
                  <c:v>77</c:v>
                </c:pt>
                <c:pt idx="43">
                  <c:v>78</c:v>
                </c:pt>
                <c:pt idx="44">
                  <c:v>79</c:v>
                </c:pt>
                <c:pt idx="45">
                  <c:v>80</c:v>
                </c:pt>
                <c:pt idx="46">
                  <c:v>81</c:v>
                </c:pt>
                <c:pt idx="47">
                  <c:v>82</c:v>
                </c:pt>
                <c:pt idx="48">
                  <c:v>83</c:v>
                </c:pt>
                <c:pt idx="49">
                  <c:v>84</c:v>
                </c:pt>
                <c:pt idx="50">
                  <c:v>85</c:v>
                </c:pt>
                <c:pt idx="51">
                  <c:v>86</c:v>
                </c:pt>
                <c:pt idx="52">
                  <c:v>87</c:v>
                </c:pt>
                <c:pt idx="53">
                  <c:v>88</c:v>
                </c:pt>
                <c:pt idx="54">
                  <c:v>89</c:v>
                </c:pt>
                <c:pt idx="55">
                  <c:v>90</c:v>
                </c:pt>
                <c:pt idx="56">
                  <c:v>91</c:v>
                </c:pt>
                <c:pt idx="57">
                  <c:v>92</c:v>
                </c:pt>
                <c:pt idx="58">
                  <c:v>93</c:v>
                </c:pt>
                <c:pt idx="59">
                  <c:v>94</c:v>
                </c:pt>
                <c:pt idx="60">
                  <c:v>95</c:v>
                </c:pt>
              </c:numCache>
            </c:numRef>
          </c:xVal>
          <c:yVal>
            <c:numRef>
              <c:f>Sheet1!$B$1:$B$61</c:f>
              <c:numCache>
                <c:formatCode>General</c:formatCode>
                <c:ptCount val="61"/>
                <c:pt idx="0">
                  <c:v>4.4318484119380076E-4</c:v>
                </c:pt>
                <c:pt idx="1">
                  <c:v>5.9525324197758534E-4</c:v>
                </c:pt>
                <c:pt idx="2">
                  <c:v>7.9154515829799694E-4</c:v>
                </c:pt>
                <c:pt idx="3">
                  <c:v>1.0420934814422591E-3</c:v>
                </c:pt>
                <c:pt idx="4">
                  <c:v>1.3582969233685612E-3</c:v>
                </c:pt>
                <c:pt idx="5">
                  <c:v>1.752830049356854E-3</c:v>
                </c:pt>
                <c:pt idx="6">
                  <c:v>2.2394530294842902E-3</c:v>
                </c:pt>
                <c:pt idx="7">
                  <c:v>2.8327037741601186E-3</c:v>
                </c:pt>
                <c:pt idx="8">
                  <c:v>3.5474592846231421E-3</c:v>
                </c:pt>
                <c:pt idx="9">
                  <c:v>4.3983595980427196E-3</c:v>
                </c:pt>
                <c:pt idx="10">
                  <c:v>5.3990966513188061E-3</c:v>
                </c:pt>
                <c:pt idx="11">
                  <c:v>6.5615814774676604E-3</c:v>
                </c:pt>
                <c:pt idx="12">
                  <c:v>7.8950158300894139E-3</c:v>
                </c:pt>
                <c:pt idx="13">
                  <c:v>9.4049077376886937E-3</c:v>
                </c:pt>
                <c:pt idx="14">
                  <c:v>1.1092083467945555E-2</c:v>
                </c:pt>
                <c:pt idx="15">
                  <c:v>1.2951759566589173E-2</c:v>
                </c:pt>
                <c:pt idx="16">
                  <c:v>1.4972746563574486E-2</c:v>
                </c:pt>
                <c:pt idx="17">
                  <c:v>1.7136859204780735E-2</c:v>
                </c:pt>
                <c:pt idx="18">
                  <c:v>1.9418605498321296E-2</c:v>
                </c:pt>
                <c:pt idx="19">
                  <c:v>2.1785217703255054E-2</c:v>
                </c:pt>
                <c:pt idx="20">
                  <c:v>2.4197072451914336E-2</c:v>
                </c:pt>
                <c:pt idx="21">
                  <c:v>2.6608524989875482E-2</c:v>
                </c:pt>
                <c:pt idx="22">
                  <c:v>2.8969155276148274E-2</c:v>
                </c:pt>
                <c:pt idx="23">
                  <c:v>3.1225393336676129E-2</c:v>
                </c:pt>
                <c:pt idx="24">
                  <c:v>3.3322460289179963E-2</c:v>
                </c:pt>
                <c:pt idx="25">
                  <c:v>3.5206532676429952E-2</c:v>
                </c:pt>
                <c:pt idx="26">
                  <c:v>3.6827014030332332E-2</c:v>
                </c:pt>
                <c:pt idx="27">
                  <c:v>3.8138781546052408E-2</c:v>
                </c:pt>
                <c:pt idx="28">
                  <c:v>3.9104269397545591E-2</c:v>
                </c:pt>
                <c:pt idx="29">
                  <c:v>3.9695254747701178E-2</c:v>
                </c:pt>
                <c:pt idx="30">
                  <c:v>3.9894228040143274E-2</c:v>
                </c:pt>
                <c:pt idx="31">
                  <c:v>3.9695254747701178E-2</c:v>
                </c:pt>
                <c:pt idx="32">
                  <c:v>3.9104269397545591E-2</c:v>
                </c:pt>
                <c:pt idx="33">
                  <c:v>3.8138781546052408E-2</c:v>
                </c:pt>
                <c:pt idx="34">
                  <c:v>3.6827014030332332E-2</c:v>
                </c:pt>
                <c:pt idx="35">
                  <c:v>3.5206532676429952E-2</c:v>
                </c:pt>
                <c:pt idx="36">
                  <c:v>3.3322460289179963E-2</c:v>
                </c:pt>
                <c:pt idx="37">
                  <c:v>3.1225393336676129E-2</c:v>
                </c:pt>
                <c:pt idx="38">
                  <c:v>2.8969155276148274E-2</c:v>
                </c:pt>
                <c:pt idx="39">
                  <c:v>2.6608524989875482E-2</c:v>
                </c:pt>
                <c:pt idx="40">
                  <c:v>2.4197072451914336E-2</c:v>
                </c:pt>
                <c:pt idx="41">
                  <c:v>2.1785217703255054E-2</c:v>
                </c:pt>
                <c:pt idx="42">
                  <c:v>1.9418605498321296E-2</c:v>
                </c:pt>
                <c:pt idx="43">
                  <c:v>1.7136859204780735E-2</c:v>
                </c:pt>
                <c:pt idx="44">
                  <c:v>1.4972746563574486E-2</c:v>
                </c:pt>
                <c:pt idx="45">
                  <c:v>1.2951759566589173E-2</c:v>
                </c:pt>
                <c:pt idx="46">
                  <c:v>1.1092083467945555E-2</c:v>
                </c:pt>
                <c:pt idx="47">
                  <c:v>9.4049077376886937E-3</c:v>
                </c:pt>
                <c:pt idx="48">
                  <c:v>7.8950158300894139E-3</c:v>
                </c:pt>
                <c:pt idx="49">
                  <c:v>6.5615814774676604E-3</c:v>
                </c:pt>
                <c:pt idx="50">
                  <c:v>5.3990966513188061E-3</c:v>
                </c:pt>
                <c:pt idx="51">
                  <c:v>4.3983595980427196E-3</c:v>
                </c:pt>
                <c:pt idx="52">
                  <c:v>3.5474592846231421E-3</c:v>
                </c:pt>
                <c:pt idx="53">
                  <c:v>2.8327037741601186E-3</c:v>
                </c:pt>
                <c:pt idx="54">
                  <c:v>2.2394530294842902E-3</c:v>
                </c:pt>
                <c:pt idx="55">
                  <c:v>1.752830049356854E-3</c:v>
                </c:pt>
                <c:pt idx="56">
                  <c:v>1.3582969233685612E-3</c:v>
                </c:pt>
                <c:pt idx="57">
                  <c:v>1.0420934814422591E-3</c:v>
                </c:pt>
                <c:pt idx="58">
                  <c:v>7.9154515829799694E-4</c:v>
                </c:pt>
                <c:pt idx="59">
                  <c:v>5.9525324197758534E-4</c:v>
                </c:pt>
                <c:pt idx="60">
                  <c:v>4.4318484119380076E-4</c:v>
                </c:pt>
              </c:numCache>
            </c:numRef>
          </c:yVal>
          <c:smooth val="1"/>
          <c:extLst>
            <c:ext xmlns:c16="http://schemas.microsoft.com/office/drawing/2014/chart" uri="{C3380CC4-5D6E-409C-BE32-E72D297353CC}">
              <c16:uniqueId val="{00000000-387B-491B-B201-D0D309105798}"/>
            </c:ext>
          </c:extLst>
        </c:ser>
        <c:dLbls>
          <c:showLegendKey val="0"/>
          <c:showVal val="0"/>
          <c:showCatName val="0"/>
          <c:showSerName val="0"/>
          <c:showPercent val="0"/>
          <c:showBubbleSize val="0"/>
        </c:dLbls>
        <c:axId val="684622112"/>
        <c:axId val="684623752"/>
      </c:scatterChart>
      <c:valAx>
        <c:axId val="68462211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84623752"/>
        <c:crosses val="autoZero"/>
        <c:crossBetween val="midCat"/>
      </c:valAx>
      <c:valAx>
        <c:axId val="68462375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684622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E3C19-B80E-4321-8DE9-F4B1412D46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6C1BDA60-BE04-4351-A473-C30D9A71EE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C537-679C-4698-A06B-431B2D22C055}" type="datetimeFigureOut">
              <a:rPr lang="en-CA" smtClean="0"/>
              <a:t>2023-01-31</a:t>
            </a:fld>
            <a:endParaRPr lang="en-CA"/>
          </a:p>
        </p:txBody>
      </p:sp>
      <p:sp>
        <p:nvSpPr>
          <p:cNvPr id="4" name="Footer Placeholder 3">
            <a:extLst>
              <a:ext uri="{FF2B5EF4-FFF2-40B4-BE49-F238E27FC236}">
                <a16:creationId xmlns:a16="http://schemas.microsoft.com/office/drawing/2014/main" id="{448ABE44-9A80-4277-92EB-AE2AA29B63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2E1E869-04D4-4131-B03F-C500A7F6B3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C49490-CFA8-4E19-9DE6-F306E39C5FC3}" type="slidenum">
              <a:rPr lang="en-CA" smtClean="0"/>
              <a:t>‹#›</a:t>
            </a:fld>
            <a:endParaRPr lang="en-CA"/>
          </a:p>
        </p:txBody>
      </p:sp>
    </p:spTree>
    <p:extLst>
      <p:ext uri="{BB962C8B-B14F-4D97-AF65-F5344CB8AC3E}">
        <p14:creationId xmlns:p14="http://schemas.microsoft.com/office/powerpoint/2010/main" val="40666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3ED89-C09B-4261-A1C1-C47A7B84E0E3}" type="datetimeFigureOut">
              <a:rPr lang="en-CA" smtClean="0"/>
              <a:t>2023-01-31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ED367-3341-4ADE-AD65-31F6F17B4BC0}" type="slidenum">
              <a:rPr lang="en-CA" smtClean="0"/>
              <a:t>‹#›</a:t>
            </a:fld>
            <a:endParaRPr lang="en-CA"/>
          </a:p>
        </p:txBody>
      </p:sp>
    </p:spTree>
    <p:extLst>
      <p:ext uri="{BB962C8B-B14F-4D97-AF65-F5344CB8AC3E}">
        <p14:creationId xmlns:p14="http://schemas.microsoft.com/office/powerpoint/2010/main" val="180391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1</a:t>
            </a:fld>
            <a:endParaRPr lang="en-CA"/>
          </a:p>
        </p:txBody>
      </p:sp>
    </p:spTree>
    <p:extLst>
      <p:ext uri="{BB962C8B-B14F-4D97-AF65-F5344CB8AC3E}">
        <p14:creationId xmlns:p14="http://schemas.microsoft.com/office/powerpoint/2010/main" val="106031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21</a:t>
            </a:fld>
            <a:endParaRPr lang="en-CA"/>
          </a:p>
        </p:txBody>
      </p:sp>
    </p:spTree>
    <p:extLst>
      <p:ext uri="{BB962C8B-B14F-4D97-AF65-F5344CB8AC3E}">
        <p14:creationId xmlns:p14="http://schemas.microsoft.com/office/powerpoint/2010/main" val="3737669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22</a:t>
            </a:fld>
            <a:endParaRPr lang="en-CA"/>
          </a:p>
        </p:txBody>
      </p:sp>
    </p:spTree>
    <p:extLst>
      <p:ext uri="{BB962C8B-B14F-4D97-AF65-F5344CB8AC3E}">
        <p14:creationId xmlns:p14="http://schemas.microsoft.com/office/powerpoint/2010/main" val="118969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23</a:t>
            </a:fld>
            <a:endParaRPr lang="en-CA"/>
          </a:p>
        </p:txBody>
      </p:sp>
    </p:spTree>
    <p:extLst>
      <p:ext uri="{BB962C8B-B14F-4D97-AF65-F5344CB8AC3E}">
        <p14:creationId xmlns:p14="http://schemas.microsoft.com/office/powerpoint/2010/main" val="94856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24</a:t>
            </a:fld>
            <a:endParaRPr lang="en-CA"/>
          </a:p>
        </p:txBody>
      </p:sp>
    </p:spTree>
    <p:extLst>
      <p:ext uri="{BB962C8B-B14F-4D97-AF65-F5344CB8AC3E}">
        <p14:creationId xmlns:p14="http://schemas.microsoft.com/office/powerpoint/2010/main" val="3785810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25</a:t>
            </a:fld>
            <a:endParaRPr lang="en-CA"/>
          </a:p>
        </p:txBody>
      </p:sp>
    </p:spTree>
    <p:extLst>
      <p:ext uri="{BB962C8B-B14F-4D97-AF65-F5344CB8AC3E}">
        <p14:creationId xmlns:p14="http://schemas.microsoft.com/office/powerpoint/2010/main" val="51687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27</a:t>
            </a:fld>
            <a:endParaRPr lang="en-CA"/>
          </a:p>
        </p:txBody>
      </p:sp>
    </p:spTree>
    <p:extLst>
      <p:ext uri="{BB962C8B-B14F-4D97-AF65-F5344CB8AC3E}">
        <p14:creationId xmlns:p14="http://schemas.microsoft.com/office/powerpoint/2010/main" val="400271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28</a:t>
            </a:fld>
            <a:endParaRPr lang="en-CA"/>
          </a:p>
        </p:txBody>
      </p:sp>
    </p:spTree>
    <p:extLst>
      <p:ext uri="{BB962C8B-B14F-4D97-AF65-F5344CB8AC3E}">
        <p14:creationId xmlns:p14="http://schemas.microsoft.com/office/powerpoint/2010/main" val="417874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29</a:t>
            </a:fld>
            <a:endParaRPr lang="en-CA"/>
          </a:p>
        </p:txBody>
      </p:sp>
    </p:spTree>
    <p:extLst>
      <p:ext uri="{BB962C8B-B14F-4D97-AF65-F5344CB8AC3E}">
        <p14:creationId xmlns:p14="http://schemas.microsoft.com/office/powerpoint/2010/main" val="258465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30</a:t>
            </a:fld>
            <a:endParaRPr lang="en-CA"/>
          </a:p>
        </p:txBody>
      </p:sp>
    </p:spTree>
    <p:extLst>
      <p:ext uri="{BB962C8B-B14F-4D97-AF65-F5344CB8AC3E}">
        <p14:creationId xmlns:p14="http://schemas.microsoft.com/office/powerpoint/2010/main" val="3183838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31</a:t>
            </a:fld>
            <a:endParaRPr lang="en-CA"/>
          </a:p>
        </p:txBody>
      </p:sp>
    </p:spTree>
    <p:extLst>
      <p:ext uri="{BB962C8B-B14F-4D97-AF65-F5344CB8AC3E}">
        <p14:creationId xmlns:p14="http://schemas.microsoft.com/office/powerpoint/2010/main" val="199213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6189F7-839C-4F1A-9925-E4AFD4534BBD}" type="slidenum">
              <a:rPr lang="en-CA" smtClean="0"/>
              <a:t>5</a:t>
            </a:fld>
            <a:endParaRPr lang="en-CA"/>
          </a:p>
        </p:txBody>
      </p:sp>
    </p:spTree>
    <p:extLst>
      <p:ext uri="{BB962C8B-B14F-4D97-AF65-F5344CB8AC3E}">
        <p14:creationId xmlns:p14="http://schemas.microsoft.com/office/powerpoint/2010/main" val="3175106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32</a:t>
            </a:fld>
            <a:endParaRPr lang="en-CA"/>
          </a:p>
        </p:txBody>
      </p:sp>
    </p:spTree>
    <p:extLst>
      <p:ext uri="{BB962C8B-B14F-4D97-AF65-F5344CB8AC3E}">
        <p14:creationId xmlns:p14="http://schemas.microsoft.com/office/powerpoint/2010/main" val="557785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34</a:t>
            </a:fld>
            <a:endParaRPr lang="en-CA"/>
          </a:p>
        </p:txBody>
      </p:sp>
    </p:spTree>
    <p:extLst>
      <p:ext uri="{BB962C8B-B14F-4D97-AF65-F5344CB8AC3E}">
        <p14:creationId xmlns:p14="http://schemas.microsoft.com/office/powerpoint/2010/main" val="175971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35</a:t>
            </a:fld>
            <a:endParaRPr lang="en-CA"/>
          </a:p>
        </p:txBody>
      </p:sp>
    </p:spTree>
    <p:extLst>
      <p:ext uri="{BB962C8B-B14F-4D97-AF65-F5344CB8AC3E}">
        <p14:creationId xmlns:p14="http://schemas.microsoft.com/office/powerpoint/2010/main" val="1346188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36</a:t>
            </a:fld>
            <a:endParaRPr lang="en-CA"/>
          </a:p>
        </p:txBody>
      </p:sp>
    </p:spTree>
    <p:extLst>
      <p:ext uri="{BB962C8B-B14F-4D97-AF65-F5344CB8AC3E}">
        <p14:creationId xmlns:p14="http://schemas.microsoft.com/office/powerpoint/2010/main" val="2015027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37</a:t>
            </a:fld>
            <a:endParaRPr lang="en-CA"/>
          </a:p>
        </p:txBody>
      </p:sp>
    </p:spTree>
    <p:extLst>
      <p:ext uri="{BB962C8B-B14F-4D97-AF65-F5344CB8AC3E}">
        <p14:creationId xmlns:p14="http://schemas.microsoft.com/office/powerpoint/2010/main" val="1100080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38</a:t>
            </a:fld>
            <a:endParaRPr lang="en-CA"/>
          </a:p>
        </p:txBody>
      </p:sp>
    </p:spTree>
    <p:extLst>
      <p:ext uri="{BB962C8B-B14F-4D97-AF65-F5344CB8AC3E}">
        <p14:creationId xmlns:p14="http://schemas.microsoft.com/office/powerpoint/2010/main" val="4249857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42</a:t>
            </a:fld>
            <a:endParaRPr lang="en-CA"/>
          </a:p>
        </p:txBody>
      </p:sp>
    </p:spTree>
    <p:extLst>
      <p:ext uri="{BB962C8B-B14F-4D97-AF65-F5344CB8AC3E}">
        <p14:creationId xmlns:p14="http://schemas.microsoft.com/office/powerpoint/2010/main" val="3669728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43</a:t>
            </a:fld>
            <a:endParaRPr lang="en-CA"/>
          </a:p>
        </p:txBody>
      </p:sp>
    </p:spTree>
    <p:extLst>
      <p:ext uri="{BB962C8B-B14F-4D97-AF65-F5344CB8AC3E}">
        <p14:creationId xmlns:p14="http://schemas.microsoft.com/office/powerpoint/2010/main" val="2466006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44</a:t>
            </a:fld>
            <a:endParaRPr lang="en-CA"/>
          </a:p>
        </p:txBody>
      </p:sp>
    </p:spTree>
    <p:extLst>
      <p:ext uri="{BB962C8B-B14F-4D97-AF65-F5344CB8AC3E}">
        <p14:creationId xmlns:p14="http://schemas.microsoft.com/office/powerpoint/2010/main" val="821759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45</a:t>
            </a:fld>
            <a:endParaRPr lang="en-CA"/>
          </a:p>
        </p:txBody>
      </p:sp>
    </p:spTree>
    <p:extLst>
      <p:ext uri="{BB962C8B-B14F-4D97-AF65-F5344CB8AC3E}">
        <p14:creationId xmlns:p14="http://schemas.microsoft.com/office/powerpoint/2010/main" val="170825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9</a:t>
            </a:fld>
            <a:endParaRPr lang="en-CA"/>
          </a:p>
        </p:txBody>
      </p:sp>
    </p:spTree>
    <p:extLst>
      <p:ext uri="{BB962C8B-B14F-4D97-AF65-F5344CB8AC3E}">
        <p14:creationId xmlns:p14="http://schemas.microsoft.com/office/powerpoint/2010/main" val="558930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47</a:t>
            </a:fld>
            <a:endParaRPr lang="en-CA"/>
          </a:p>
        </p:txBody>
      </p:sp>
    </p:spTree>
    <p:extLst>
      <p:ext uri="{BB962C8B-B14F-4D97-AF65-F5344CB8AC3E}">
        <p14:creationId xmlns:p14="http://schemas.microsoft.com/office/powerpoint/2010/main" val="671594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fld id="{EB3ED367-3341-4ADE-AD65-31F6F17B4BC0}" type="slidenum">
              <a:rPr lang="en-CA" smtClean="0"/>
              <a:t>48</a:t>
            </a:fld>
            <a:endParaRPr lang="en-CA"/>
          </a:p>
        </p:txBody>
      </p:sp>
    </p:spTree>
    <p:extLst>
      <p:ext uri="{BB962C8B-B14F-4D97-AF65-F5344CB8AC3E}">
        <p14:creationId xmlns:p14="http://schemas.microsoft.com/office/powerpoint/2010/main" val="276361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51</a:t>
            </a:fld>
            <a:endParaRPr lang="en-CA"/>
          </a:p>
        </p:txBody>
      </p:sp>
    </p:spTree>
    <p:extLst>
      <p:ext uri="{BB962C8B-B14F-4D97-AF65-F5344CB8AC3E}">
        <p14:creationId xmlns:p14="http://schemas.microsoft.com/office/powerpoint/2010/main" val="620787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Put in </a:t>
            </a:r>
            <a:r>
              <a:rPr lang="en-CA" err="1"/>
              <a:t>arrrows</a:t>
            </a:r>
            <a:endParaRPr lang="en-CA"/>
          </a:p>
        </p:txBody>
      </p:sp>
      <p:sp>
        <p:nvSpPr>
          <p:cNvPr id="4" name="Slide Number Placeholder 3"/>
          <p:cNvSpPr>
            <a:spLocks noGrp="1"/>
          </p:cNvSpPr>
          <p:nvPr>
            <p:ph type="sldNum" sz="quarter" idx="5"/>
          </p:nvPr>
        </p:nvSpPr>
        <p:spPr/>
        <p:txBody>
          <a:bodyPr/>
          <a:lstStyle/>
          <a:p>
            <a:fld id="{4B771C25-E390-436B-B63D-0B9874265013}" type="slidenum">
              <a:rPr lang="en-CA" smtClean="0"/>
              <a:t>52</a:t>
            </a:fld>
            <a:endParaRPr lang="en-CA"/>
          </a:p>
        </p:txBody>
      </p:sp>
    </p:spTree>
    <p:extLst>
      <p:ext uri="{BB962C8B-B14F-4D97-AF65-F5344CB8AC3E}">
        <p14:creationId xmlns:p14="http://schemas.microsoft.com/office/powerpoint/2010/main" val="444238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55</a:t>
            </a:fld>
            <a:endParaRPr lang="en-CA"/>
          </a:p>
        </p:txBody>
      </p:sp>
    </p:spTree>
    <p:extLst>
      <p:ext uri="{BB962C8B-B14F-4D97-AF65-F5344CB8AC3E}">
        <p14:creationId xmlns:p14="http://schemas.microsoft.com/office/powerpoint/2010/main" val="344674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57</a:t>
            </a:fld>
            <a:endParaRPr lang="en-CA"/>
          </a:p>
        </p:txBody>
      </p:sp>
    </p:spTree>
    <p:extLst>
      <p:ext uri="{BB962C8B-B14F-4D97-AF65-F5344CB8AC3E}">
        <p14:creationId xmlns:p14="http://schemas.microsoft.com/office/powerpoint/2010/main" val="3346471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58</a:t>
            </a:fld>
            <a:endParaRPr lang="en-CA"/>
          </a:p>
        </p:txBody>
      </p:sp>
    </p:spTree>
    <p:extLst>
      <p:ext uri="{BB962C8B-B14F-4D97-AF65-F5344CB8AC3E}">
        <p14:creationId xmlns:p14="http://schemas.microsoft.com/office/powerpoint/2010/main" val="412968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12</a:t>
            </a:fld>
            <a:endParaRPr lang="en-CA"/>
          </a:p>
        </p:txBody>
      </p:sp>
    </p:spTree>
    <p:extLst>
      <p:ext uri="{BB962C8B-B14F-4D97-AF65-F5344CB8AC3E}">
        <p14:creationId xmlns:p14="http://schemas.microsoft.com/office/powerpoint/2010/main" val="250358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15</a:t>
            </a:fld>
            <a:endParaRPr lang="en-CA"/>
          </a:p>
        </p:txBody>
      </p:sp>
    </p:spTree>
    <p:extLst>
      <p:ext uri="{BB962C8B-B14F-4D97-AF65-F5344CB8AC3E}">
        <p14:creationId xmlns:p14="http://schemas.microsoft.com/office/powerpoint/2010/main" val="97372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16</a:t>
            </a:fld>
            <a:endParaRPr lang="en-CA"/>
          </a:p>
        </p:txBody>
      </p:sp>
    </p:spTree>
    <p:extLst>
      <p:ext uri="{BB962C8B-B14F-4D97-AF65-F5344CB8AC3E}">
        <p14:creationId xmlns:p14="http://schemas.microsoft.com/office/powerpoint/2010/main" val="381615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18</a:t>
            </a:fld>
            <a:endParaRPr lang="en-CA"/>
          </a:p>
        </p:txBody>
      </p:sp>
    </p:spTree>
    <p:extLst>
      <p:ext uri="{BB962C8B-B14F-4D97-AF65-F5344CB8AC3E}">
        <p14:creationId xmlns:p14="http://schemas.microsoft.com/office/powerpoint/2010/main" val="393652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19</a:t>
            </a:fld>
            <a:endParaRPr lang="en-CA"/>
          </a:p>
        </p:txBody>
      </p:sp>
    </p:spTree>
    <p:extLst>
      <p:ext uri="{BB962C8B-B14F-4D97-AF65-F5344CB8AC3E}">
        <p14:creationId xmlns:p14="http://schemas.microsoft.com/office/powerpoint/2010/main" val="191805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ED367-3341-4ADE-AD65-31F6F17B4BC0}" type="slidenum">
              <a:rPr lang="en-CA" smtClean="0"/>
              <a:t>20</a:t>
            </a:fld>
            <a:endParaRPr lang="en-CA"/>
          </a:p>
        </p:txBody>
      </p:sp>
    </p:spTree>
    <p:extLst>
      <p:ext uri="{BB962C8B-B14F-4D97-AF65-F5344CB8AC3E}">
        <p14:creationId xmlns:p14="http://schemas.microsoft.com/office/powerpoint/2010/main" val="7724298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sv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sv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3" y="5930752"/>
            <a:ext cx="1007016" cy="217064"/>
          </a:xfrm>
          <a:prstGeom prst="rect">
            <a:avLst/>
          </a:prstGeom>
        </p:spPr>
      </p:pic>
      <p:pic>
        <p:nvPicPr>
          <p:cNvPr id="12" name="Picture 11">
            <a:extLst>
              <a:ext uri="{FF2B5EF4-FFF2-40B4-BE49-F238E27FC236}">
                <a16:creationId xmlns:a16="http://schemas.microsoft.com/office/drawing/2014/main" id="{5F23BE97-7087-4219-BA44-0638D34B7F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8" y="5768846"/>
            <a:ext cx="831189" cy="430905"/>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93559" y="597260"/>
            <a:ext cx="1435091" cy="504043"/>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BA3D4160-D896-421F-9033-D8313F9C1656}"/>
              </a:ext>
            </a:extLst>
          </p:cNvPr>
          <p:cNvCxnSpPr>
            <a:cxnSpLocks/>
          </p:cNvCxnSpPr>
          <p:nvPr userDrawn="1"/>
        </p:nvCxnSpPr>
        <p:spPr>
          <a:xfrm>
            <a:off x="659640" y="3369571"/>
            <a:ext cx="7500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4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8" y="1585913"/>
            <a:ext cx="10915650"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344744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40783172-43BF-40D2-B108-455E06A72777}"/>
              </a:ext>
            </a:extLst>
          </p:cNvPr>
          <p:cNvSpPr>
            <a:spLocks noGrp="1"/>
          </p:cNvSpPr>
          <p:nvPr>
            <p:ph type="body" idx="1"/>
          </p:nvPr>
        </p:nvSpPr>
        <p:spPr>
          <a:xfrm>
            <a:off x="642951" y="124100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a:extLst>
              <a:ext uri="{FF2B5EF4-FFF2-40B4-BE49-F238E27FC236}">
                <a16:creationId xmlns:a16="http://schemas.microsoft.com/office/drawing/2014/main" id="{F7E14472-7504-41FC-BA3C-9B7ED335E054}"/>
              </a:ext>
            </a:extLst>
          </p:cNvPr>
          <p:cNvSpPr>
            <a:spLocks noGrp="1"/>
          </p:cNvSpPr>
          <p:nvPr>
            <p:ph sz="quarter" idx="11"/>
          </p:nvPr>
        </p:nvSpPr>
        <p:spPr>
          <a:xfrm>
            <a:off x="636588" y="2063931"/>
            <a:ext cx="10922000" cy="417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5049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22836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60014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2213361"/>
            <a:ext cx="5381625" cy="402392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2213361"/>
            <a:ext cx="5395913" cy="4023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312008"/>
          </a:xfrm>
          <a:prstGeom prst="rect">
            <a:avLst/>
          </a:prstGeom>
        </p:spPr>
        <p:txBody>
          <a:bodyPr wrap="square" rIns="108000"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4" y="1585913"/>
            <a:ext cx="5395913"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50812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3"/>
            <a:ext cx="3548062"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2"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2841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69" y="1585913"/>
            <a:ext cx="3548062" cy="1776412"/>
          </a:xfrm>
        </p:spPr>
        <p:txBody>
          <a:bodyPr>
            <a:normAutofit/>
          </a:bodyPr>
          <a:lstStyle>
            <a:lvl1pPr marL="0" indent="0" algn="ctr">
              <a:buNone/>
              <a:defRPr sz="2000"/>
            </a:lvl1pPr>
          </a:lstStyle>
          <a:p>
            <a:r>
              <a:rPr lang="en-CA"/>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0" y="1585913"/>
            <a:ext cx="3548062" cy="1776412"/>
          </a:xfrm>
        </p:spPr>
        <p:txBody>
          <a:bodyPr>
            <a:normAutofit/>
          </a:bodyPr>
          <a:lstStyle>
            <a:lvl1pPr marL="0" indent="0" algn="ctr">
              <a:buNone/>
              <a:defRPr sz="2000"/>
            </a:lvl1pPr>
          </a:lstStyle>
          <a:p>
            <a:r>
              <a:rPr lang="en-CA"/>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2" cy="1776412"/>
          </a:xfrm>
        </p:spPr>
        <p:txBody>
          <a:bodyPr>
            <a:normAutofit/>
          </a:bodyPr>
          <a:lstStyle>
            <a:lvl1pPr marL="0" indent="0" algn="ctr">
              <a:buNone/>
              <a:defRPr sz="2000"/>
            </a:lvl1pPr>
          </a:lstStyle>
          <a:p>
            <a:r>
              <a:rPr lang="en-CA"/>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8" y="3506743"/>
            <a:ext cx="3554412" cy="2724150"/>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69" y="3506743"/>
            <a:ext cx="3554412" cy="2724150"/>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0" y="3506743"/>
            <a:ext cx="3554412" cy="2724150"/>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11983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43643C26-D761-49D5-A510-0C7B074F4069}"/>
              </a:ext>
            </a:extLst>
          </p:cNvPr>
          <p:cNvCxnSpPr>
            <a:cxnSpLocks/>
          </p:cNvCxnSpPr>
          <p:nvPr userDrawn="1"/>
        </p:nvCxnSpPr>
        <p:spPr>
          <a:xfrm>
            <a:off x="659640" y="3369571"/>
            <a:ext cx="7500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5194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B3B5BD18-B505-423F-8D1C-28976E88215D}"/>
              </a:ext>
            </a:extLst>
          </p:cNvPr>
          <p:cNvCxnSpPr>
            <a:cxnSpLocks/>
          </p:cNvCxnSpPr>
          <p:nvPr userDrawn="1"/>
        </p:nvCxnSpPr>
        <p:spPr>
          <a:xfrm>
            <a:off x="659640" y="3369571"/>
            <a:ext cx="7500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8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Title - Option 3">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4" name="Title 3">
            <a:extLst>
              <a:ext uri="{FF2B5EF4-FFF2-40B4-BE49-F238E27FC236}">
                <a16:creationId xmlns:a16="http://schemas.microsoft.com/office/drawing/2014/main" id="{EC8CC0D9-1CE2-4088-B459-B1C7C41B7161}"/>
              </a:ext>
            </a:extLst>
          </p:cNvPr>
          <p:cNvSpPr>
            <a:spLocks noGrp="1"/>
          </p:cNvSpPr>
          <p:nvPr>
            <p:ph type="title"/>
          </p:nvPr>
        </p:nvSpPr>
        <p:spPr>
          <a:xfrm>
            <a:off x="636587" y="2686819"/>
            <a:ext cx="8077567" cy="664797"/>
          </a:xfrm>
        </p:spPr>
        <p:txBody>
          <a:bodyPr anchor="b" anchorCtr="0"/>
          <a:lstStyle>
            <a:lvl1pPr>
              <a:defRPr sz="4800">
                <a:solidFill>
                  <a:schemeClr val="bg2"/>
                </a:solidFill>
              </a:defRPr>
            </a:lvl1pPr>
          </a:lstStyle>
          <a:p>
            <a:r>
              <a:rPr lang="en-US"/>
              <a:t>Click to edit Master title style</a:t>
            </a:r>
            <a:endParaRPr lang="en-CA"/>
          </a:p>
        </p:txBody>
      </p:sp>
      <p:cxnSp>
        <p:nvCxnSpPr>
          <p:cNvPr id="8" name="Straight Connector 7">
            <a:extLst>
              <a:ext uri="{FF2B5EF4-FFF2-40B4-BE49-F238E27FC236}">
                <a16:creationId xmlns:a16="http://schemas.microsoft.com/office/drawing/2014/main" id="{103BC23A-8203-4E96-B46F-7C180DEFD909}"/>
              </a:ext>
            </a:extLst>
          </p:cNvPr>
          <p:cNvCxnSpPr>
            <a:cxnSpLocks/>
          </p:cNvCxnSpPr>
          <p:nvPr userDrawn="1"/>
        </p:nvCxnSpPr>
        <p:spPr>
          <a:xfrm>
            <a:off x="659640" y="3484771"/>
            <a:ext cx="95032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824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Option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A05E7551-0ECB-4005-988C-3423F6B74DA7}"/>
              </a:ext>
            </a:extLst>
          </p:cNvPr>
          <p:cNvCxnSpPr>
            <a:cxnSpLocks/>
          </p:cNvCxnSpPr>
          <p:nvPr userDrawn="1"/>
        </p:nvCxnSpPr>
        <p:spPr>
          <a:xfrm>
            <a:off x="659640" y="3369571"/>
            <a:ext cx="7500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24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85913"/>
            <a:ext cx="1705549" cy="2263933"/>
          </a:xfrm>
        </p:spPr>
        <p:txBody>
          <a:bodyPr>
            <a:normAutofit/>
          </a:bodyPr>
          <a:lstStyle>
            <a:lvl1pPr marL="0" indent="0">
              <a:buNone/>
              <a:defRPr sz="1600"/>
            </a:lvl1pPr>
          </a:lstStyle>
          <a:p>
            <a:r>
              <a:rPr lang="en-CA"/>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59" y="4118986"/>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59" y="4422923"/>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59" y="4737551"/>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2" y="4118986"/>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22923"/>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37551"/>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0" y="4118986"/>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0" y="4422923"/>
            <a:ext cx="2606039"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0" y="4737551"/>
            <a:ext cx="2606039"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1" y="4118986"/>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1" y="4422923"/>
            <a:ext cx="2609823"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1" y="4737551"/>
            <a:ext cx="2609823" cy="390300"/>
          </a:xfrm>
        </p:spPr>
        <p:txBody>
          <a:bodyPr wrap="square">
            <a:spAutoFit/>
          </a:bodyPr>
          <a:lstStyle>
            <a:lvl1pPr marL="0" indent="0" algn="l">
              <a:buNone/>
              <a:defRPr sz="1200">
                <a:latin typeface="+mn-lt"/>
              </a:defRPr>
            </a:lvl1pPr>
          </a:lstStyle>
          <a:p>
            <a:pPr lvl="0"/>
            <a:r>
              <a:rPr lang="en-CA"/>
              <a:t>Describe your role on the engagement (if needed)</a:t>
            </a:r>
          </a:p>
        </p:txBody>
      </p:sp>
      <p:cxnSp>
        <p:nvCxnSpPr>
          <p:cNvPr id="29" name="Straight Connector 28">
            <a:extLst>
              <a:ext uri="{FF2B5EF4-FFF2-40B4-BE49-F238E27FC236}">
                <a16:creationId xmlns:a16="http://schemas.microsoft.com/office/drawing/2014/main" id="{8889D7D0-D64F-4A87-B758-0DF4506F24BE}"/>
              </a:ext>
            </a:extLst>
          </p:cNvPr>
          <p:cNvCxnSpPr>
            <a:cxnSpLocks/>
          </p:cNvCxnSpPr>
          <p:nvPr userDrawn="1"/>
        </p:nvCxnSpPr>
        <p:spPr>
          <a:xfrm>
            <a:off x="659640" y="1289885"/>
            <a:ext cx="78620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1" y="1585913"/>
            <a:ext cx="1705549" cy="2263933"/>
          </a:xfrm>
        </p:spPr>
        <p:txBody>
          <a:bodyPr>
            <a:normAutofit/>
          </a:bodyPr>
          <a:lstStyle>
            <a:lvl1pPr marL="0" indent="0">
              <a:buNone/>
              <a:defRPr sz="1600"/>
            </a:lvl1pPr>
          </a:lstStyle>
          <a:p>
            <a:r>
              <a:rPr lang="en-CA"/>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1" y="1585913"/>
            <a:ext cx="1705549" cy="2263933"/>
          </a:xfrm>
        </p:spPr>
        <p:txBody>
          <a:bodyPr>
            <a:normAutofit/>
          </a:bodyPr>
          <a:lstStyle>
            <a:lvl1pPr marL="0" indent="0">
              <a:buNone/>
              <a:defRPr sz="1600"/>
            </a:lvl1pPr>
          </a:lstStyle>
          <a:p>
            <a:r>
              <a:rPr lang="en-CA"/>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0" y="1585913"/>
            <a:ext cx="1705549" cy="2263933"/>
          </a:xfrm>
        </p:spPr>
        <p:txBody>
          <a:bodyPr>
            <a:normAutofit/>
          </a:bodyPr>
          <a:lstStyle>
            <a:lvl1pPr marL="0" indent="0">
              <a:buNone/>
              <a:defRPr sz="1600"/>
            </a:lvl1pPr>
          </a:lstStyle>
          <a:p>
            <a:r>
              <a:rPr lang="en-CA"/>
              <a:t>Click icon to insert picture</a:t>
            </a:r>
          </a:p>
        </p:txBody>
      </p:sp>
    </p:spTree>
    <p:extLst>
      <p:ext uri="{BB962C8B-B14F-4D97-AF65-F5344CB8AC3E}">
        <p14:creationId xmlns:p14="http://schemas.microsoft.com/office/powerpoint/2010/main" val="191211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64575"/>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54996"/>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64575"/>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54996"/>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64575"/>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54996"/>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0" y="4264575"/>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0" y="4554996"/>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64575"/>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54996"/>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64575"/>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54996"/>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1" y="4949117"/>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3" y="4949117"/>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5" y="4949117"/>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7" y="4949117"/>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39" y="4949117"/>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39" y="4949117"/>
            <a:ext cx="1699275"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0" y="4044671"/>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44671"/>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44671"/>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44671"/>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2" y="4044671"/>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4" y="4044671"/>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cxnSp>
        <p:nvCxnSpPr>
          <p:cNvPr id="37" name="Straight Connector 36">
            <a:extLst>
              <a:ext uri="{FF2B5EF4-FFF2-40B4-BE49-F238E27FC236}">
                <a16:creationId xmlns:a16="http://schemas.microsoft.com/office/drawing/2014/main" id="{910C63B5-1E05-49D9-BE64-9C5CF810E682}"/>
              </a:ext>
            </a:extLst>
          </p:cNvPr>
          <p:cNvCxnSpPr>
            <a:cxnSpLocks/>
          </p:cNvCxnSpPr>
          <p:nvPr userDrawn="1"/>
        </p:nvCxnSpPr>
        <p:spPr>
          <a:xfrm>
            <a:off x="659640" y="1289885"/>
            <a:ext cx="78620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583601"/>
            <a:ext cx="1705549" cy="2263933"/>
          </a:xfrm>
        </p:spPr>
        <p:txBody>
          <a:bodyPr>
            <a:normAutofit/>
          </a:bodyPr>
          <a:lstStyle>
            <a:lvl1pPr marL="0" indent="0">
              <a:buNone/>
              <a:defRPr sz="1600"/>
            </a:lvl1pPr>
          </a:lstStyle>
          <a:p>
            <a:r>
              <a:rPr lang="en-CA"/>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7" y="1583601"/>
            <a:ext cx="1705549" cy="2263933"/>
          </a:xfrm>
        </p:spPr>
        <p:txBody>
          <a:bodyPr>
            <a:normAutofit/>
          </a:bodyPr>
          <a:lstStyle>
            <a:lvl1pPr marL="0" indent="0">
              <a:buNone/>
              <a:defRPr sz="1600"/>
            </a:lvl1pPr>
          </a:lstStyle>
          <a:p>
            <a:r>
              <a:rPr lang="en-CA"/>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583601"/>
            <a:ext cx="1705549" cy="2263933"/>
          </a:xfrm>
        </p:spPr>
        <p:txBody>
          <a:bodyPr>
            <a:normAutofit/>
          </a:bodyPr>
          <a:lstStyle>
            <a:lvl1pPr marL="0" indent="0">
              <a:buNone/>
              <a:defRPr sz="1600"/>
            </a:lvl1pPr>
          </a:lstStyle>
          <a:p>
            <a:r>
              <a:rPr lang="en-CA"/>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6" y="1583601"/>
            <a:ext cx="1705549" cy="2263933"/>
          </a:xfrm>
        </p:spPr>
        <p:txBody>
          <a:bodyPr>
            <a:normAutofit/>
          </a:bodyPr>
          <a:lstStyle>
            <a:lvl1pPr marL="0" indent="0">
              <a:buNone/>
              <a:defRPr sz="1600"/>
            </a:lvl1pPr>
          </a:lstStyle>
          <a:p>
            <a:r>
              <a:rPr lang="en-CA"/>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3" y="1583601"/>
            <a:ext cx="1705549" cy="2263933"/>
          </a:xfrm>
        </p:spPr>
        <p:txBody>
          <a:bodyPr>
            <a:normAutofit/>
          </a:bodyPr>
          <a:lstStyle>
            <a:lvl1pPr marL="0" indent="0">
              <a:buNone/>
              <a:defRPr sz="1600"/>
            </a:lvl1pPr>
          </a:lstStyle>
          <a:p>
            <a:r>
              <a:rPr lang="en-CA"/>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4" y="1583601"/>
            <a:ext cx="1705549" cy="2263933"/>
          </a:xfrm>
        </p:spPr>
        <p:txBody>
          <a:bodyPr>
            <a:normAutofit/>
          </a:bodyPr>
          <a:lstStyle>
            <a:lvl1pPr marL="0" indent="0">
              <a:buNone/>
              <a:defRPr sz="1600"/>
            </a:lvl1pPr>
          </a:lstStyle>
          <a:p>
            <a:r>
              <a:rPr lang="en-CA"/>
              <a:t>Click icon to insert picture</a:t>
            </a:r>
          </a:p>
        </p:txBody>
      </p:sp>
    </p:spTree>
    <p:extLst>
      <p:ext uri="{BB962C8B-B14F-4D97-AF65-F5344CB8AC3E}">
        <p14:creationId xmlns:p14="http://schemas.microsoft.com/office/powerpoint/2010/main" val="275113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1BF0D6-8048-47A6-843D-5EB24B9C4E92}"/>
              </a:ext>
            </a:extLst>
          </p:cNvPr>
          <p:cNvSpPr/>
          <p:nvPr/>
        </p:nvSpPr>
        <p:spPr>
          <a:xfrm>
            <a:off x="1" y="0"/>
            <a:ext cx="5243512" cy="6676846"/>
          </a:xfrm>
          <a:prstGeom prst="rect">
            <a:avLst/>
          </a:prstGeom>
          <a:solidFill>
            <a:schemeClr val="accent1"/>
          </a:soli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11" name="Title Placeholder 1">
            <a:extLst>
              <a:ext uri="{FF2B5EF4-FFF2-40B4-BE49-F238E27FC236}">
                <a16:creationId xmlns:a16="http://schemas.microsoft.com/office/drawing/2014/main" id="{F4481E2F-044B-412D-BAE4-CA4997520113}"/>
              </a:ext>
            </a:extLst>
          </p:cNvPr>
          <p:cNvSpPr>
            <a:spLocks noGrp="1"/>
          </p:cNvSpPr>
          <p:nvPr>
            <p:ph type="title"/>
          </p:nvPr>
        </p:nvSpPr>
        <p:spPr>
          <a:xfrm>
            <a:off x="638173" y="1582003"/>
            <a:ext cx="3683001" cy="1661993"/>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a:p>
        </p:txBody>
      </p:sp>
      <p:cxnSp>
        <p:nvCxnSpPr>
          <p:cNvPr id="7" name="Straight Connector 6">
            <a:extLst>
              <a:ext uri="{FF2B5EF4-FFF2-40B4-BE49-F238E27FC236}">
                <a16:creationId xmlns:a16="http://schemas.microsoft.com/office/drawing/2014/main" id="{47B10588-7D28-4C98-B18C-DA43F23AF00B}"/>
              </a:ext>
            </a:extLst>
          </p:cNvPr>
          <p:cNvCxnSpPr>
            <a:cxnSpLocks/>
          </p:cNvCxnSpPr>
          <p:nvPr userDrawn="1"/>
        </p:nvCxnSpPr>
        <p:spPr>
          <a:xfrm>
            <a:off x="659640" y="3369571"/>
            <a:ext cx="7500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55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1BF0D6-8048-47A6-843D-5EB24B9C4E92}"/>
              </a:ext>
            </a:extLst>
          </p:cNvPr>
          <p:cNvSpPr/>
          <p:nvPr/>
        </p:nvSpPr>
        <p:spPr>
          <a:xfrm>
            <a:off x="1" y="0"/>
            <a:ext cx="5243512" cy="6677025"/>
          </a:xfrm>
          <a:prstGeom prst="rect">
            <a:avLst/>
          </a:prstGeom>
          <a:gradFill>
            <a:gsLst>
              <a:gs pos="0">
                <a:schemeClr val="accent2"/>
              </a:gs>
              <a:gs pos="100000">
                <a:schemeClr val="accent2">
                  <a:lumMod val="95000"/>
                  <a:lumOff val="5000"/>
                </a:schemeClr>
              </a:gs>
            </a:gsLst>
            <a:lin ang="0" scaled="1"/>
          </a:gra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8173" y="1582003"/>
            <a:ext cx="3683001" cy="1661993"/>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a:p>
        </p:txBody>
      </p:sp>
      <p:cxnSp>
        <p:nvCxnSpPr>
          <p:cNvPr id="7" name="Straight Connector 6">
            <a:extLst>
              <a:ext uri="{FF2B5EF4-FFF2-40B4-BE49-F238E27FC236}">
                <a16:creationId xmlns:a16="http://schemas.microsoft.com/office/drawing/2014/main" id="{9179C634-B71C-47ED-AF12-C061E47936AE}"/>
              </a:ext>
            </a:extLst>
          </p:cNvPr>
          <p:cNvCxnSpPr>
            <a:cxnSpLocks/>
          </p:cNvCxnSpPr>
          <p:nvPr userDrawn="1"/>
        </p:nvCxnSpPr>
        <p:spPr>
          <a:xfrm>
            <a:off x="659640" y="3369571"/>
            <a:ext cx="7500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67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Cover - Option 2">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00201" y="595555"/>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B7D16DC1-E0EF-4555-BEA5-65EFC24A7E02}"/>
              </a:ext>
            </a:extLst>
          </p:cNvPr>
          <p:cNvCxnSpPr>
            <a:cxnSpLocks/>
          </p:cNvCxnSpPr>
          <p:nvPr userDrawn="1"/>
        </p:nvCxnSpPr>
        <p:spPr>
          <a:xfrm>
            <a:off x="659640" y="3369571"/>
            <a:ext cx="7500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10;&#10;Description automatically generated">
            <a:extLst>
              <a:ext uri="{FF2B5EF4-FFF2-40B4-BE49-F238E27FC236}">
                <a16:creationId xmlns:a16="http://schemas.microsoft.com/office/drawing/2014/main" id="{2F4FFD7B-F6A2-4414-BE1A-E065DB44ED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0465" y="175816"/>
            <a:ext cx="958953" cy="1339337"/>
          </a:xfrm>
          <a:prstGeom prst="rect">
            <a:avLst/>
          </a:prstGeom>
        </p:spPr>
      </p:pic>
    </p:spTree>
    <p:extLst>
      <p:ext uri="{BB962C8B-B14F-4D97-AF65-F5344CB8AC3E}">
        <p14:creationId xmlns:p14="http://schemas.microsoft.com/office/powerpoint/2010/main" val="25564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425362"/>
            <a:ext cx="4114800" cy="365125"/>
          </a:xfrm>
        </p:spPr>
        <p:txBody>
          <a:bodyPr/>
          <a:lstStyle/>
          <a:p>
            <a:r>
              <a:rPr lang="en-CA"/>
              <a:t>Confidential</a:t>
            </a:r>
          </a:p>
        </p:txBody>
      </p:sp>
      <p:sp>
        <p:nvSpPr>
          <p:cNvPr id="6" name="Slide Number Placeholder 5"/>
          <p:cNvSpPr>
            <a:spLocks noGrp="1"/>
          </p:cNvSpPr>
          <p:nvPr>
            <p:ph type="sldNum" sz="quarter" idx="12"/>
          </p:nvPr>
        </p:nvSpPr>
        <p:spPr>
          <a:xfrm>
            <a:off x="8610600" y="6416734"/>
            <a:ext cx="2743200" cy="365125"/>
          </a:xfrm>
        </p:spPr>
        <p:txBody>
          <a:bodyPr/>
          <a:lstStyle/>
          <a:p>
            <a:fld id="{8AFAD97B-43DD-4DE9-9C93-12805B0A89E9}" type="slidenum">
              <a:rPr lang="en-CA" smtClean="0"/>
              <a:t>‹#›</a:t>
            </a:fld>
            <a:endParaRPr lang="en-CA"/>
          </a:p>
        </p:txBody>
      </p:sp>
    </p:spTree>
    <p:extLst>
      <p:ext uri="{BB962C8B-B14F-4D97-AF65-F5344CB8AC3E}">
        <p14:creationId xmlns:p14="http://schemas.microsoft.com/office/powerpoint/2010/main" val="4160274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lumn - Grey">
    <p:bg>
      <p:bgPr>
        <a:solidFill>
          <a:schemeClr val="bg2"/>
        </a:solid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DA00D642-8F0F-40EB-A832-D318E004016D}"/>
              </a:ext>
            </a:extLst>
          </p:cNvPr>
          <p:cNvSpPr>
            <a:spLocks noGrp="1"/>
          </p:cNvSpPr>
          <p:nvPr>
            <p:ph sz="quarter" idx="14"/>
          </p:nvPr>
        </p:nvSpPr>
        <p:spPr>
          <a:xfrm>
            <a:off x="6175123" y="1458913"/>
            <a:ext cx="5382000" cy="4778375"/>
          </a:xfrm>
          <a:solidFill>
            <a:schemeClr val="bg1"/>
          </a:solidFill>
        </p:spPr>
        <p:txBody>
          <a:bodyPr lIns="252000" tIns="252000" rIns="252000" bIns="252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a:p>
        </p:txBody>
      </p:sp>
      <p:sp>
        <p:nvSpPr>
          <p:cNvPr id="9" name="Content Placeholder 4">
            <a:extLst>
              <a:ext uri="{FF2B5EF4-FFF2-40B4-BE49-F238E27FC236}">
                <a16:creationId xmlns:a16="http://schemas.microsoft.com/office/drawing/2014/main" id="{97CB9293-8673-4BBB-872D-F7A9580A069E}"/>
              </a:ext>
            </a:extLst>
          </p:cNvPr>
          <p:cNvSpPr>
            <a:spLocks noGrp="1"/>
          </p:cNvSpPr>
          <p:nvPr>
            <p:ph sz="quarter" idx="16"/>
          </p:nvPr>
        </p:nvSpPr>
        <p:spPr>
          <a:xfrm>
            <a:off x="642951" y="1458913"/>
            <a:ext cx="5382000" cy="4778375"/>
          </a:xfrm>
          <a:solidFill>
            <a:schemeClr val="bg1"/>
          </a:solidFill>
        </p:spPr>
        <p:txBody>
          <a:bodyPr lIns="252000" tIns="252000" rIns="252000" bIns="252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681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3" y="5930752"/>
            <a:ext cx="1007016" cy="217064"/>
          </a:xfrm>
          <a:prstGeom prst="rect">
            <a:avLst/>
          </a:prstGeom>
        </p:spPr>
      </p:pic>
      <p:pic>
        <p:nvPicPr>
          <p:cNvPr id="12" name="Picture 11">
            <a:extLst>
              <a:ext uri="{FF2B5EF4-FFF2-40B4-BE49-F238E27FC236}">
                <a16:creationId xmlns:a16="http://schemas.microsoft.com/office/drawing/2014/main" id="{5F23BE97-7087-4219-BA44-0638D34B7FF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8" y="5768846"/>
            <a:ext cx="831189" cy="430905"/>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93559" y="597260"/>
            <a:ext cx="1435091" cy="504043"/>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0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ver - Option 2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pic>
        <p:nvPicPr>
          <p:cNvPr id="12" name="Picture 15">
            <a:extLst>
              <a:ext uri="{FF2B5EF4-FFF2-40B4-BE49-F238E27FC236}">
                <a16:creationId xmlns:a16="http://schemas.microsoft.com/office/drawing/2014/main" id="{65478011-63A8-4C25-A3D7-6EF4D780F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cxnSp>
        <p:nvCxnSpPr>
          <p:cNvPr id="23" name="Straight Connector 22">
            <a:extLst>
              <a:ext uri="{FF2B5EF4-FFF2-40B4-BE49-F238E27FC236}">
                <a16:creationId xmlns:a16="http://schemas.microsoft.com/office/drawing/2014/main" id="{A7E662C3-F87E-4EC4-8BE5-B272B66DF6F7}"/>
              </a:ext>
            </a:extLst>
          </p:cNvPr>
          <p:cNvCxnSpPr>
            <a:cxnSpLocks/>
          </p:cNvCxnSpPr>
          <p:nvPr userDrawn="1"/>
        </p:nvCxnSpPr>
        <p:spPr>
          <a:xfrm>
            <a:off x="636587" y="281148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98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Option 2">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00201" y="595555"/>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B7D16DC1-E0EF-4555-BEA5-65EFC24A7E02}"/>
              </a:ext>
            </a:extLst>
          </p:cNvPr>
          <p:cNvCxnSpPr>
            <a:cxnSpLocks/>
          </p:cNvCxnSpPr>
          <p:nvPr userDrawn="1"/>
        </p:nvCxnSpPr>
        <p:spPr>
          <a:xfrm>
            <a:off x="659640" y="3369571"/>
            <a:ext cx="7500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1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ver - Option 3a">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00201" y="595555"/>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87" y="5714680"/>
            <a:ext cx="2938462"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5217E122-59EA-4A15-AA53-1A97F5A3C6F6}"/>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7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 - Option 3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17E7E3-422B-46E6-A17A-CA7B4166567E}"/>
              </a:ext>
            </a:extLst>
          </p:cNvPr>
          <p:cNvSpPr/>
          <p:nvPr userDrawn="1"/>
        </p:nvSpPr>
        <p:spPr>
          <a:xfrm>
            <a:off x="0" y="0"/>
            <a:ext cx="6946900" cy="686435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 name="Rectangle 2">
            <a:extLst>
              <a:ext uri="{FF2B5EF4-FFF2-40B4-BE49-F238E27FC236}">
                <a16:creationId xmlns:a16="http://schemas.microsoft.com/office/drawing/2014/main" id="{21271CED-3A4A-4269-9A31-367343F8235C}"/>
              </a:ext>
            </a:extLst>
          </p:cNvPr>
          <p:cNvSpPr/>
          <p:nvPr/>
        </p:nvSpPr>
        <p:spPr>
          <a:xfrm>
            <a:off x="0" y="0"/>
            <a:ext cx="6946900" cy="686435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26" name="Straight Connector 25">
            <a:extLst>
              <a:ext uri="{FF2B5EF4-FFF2-40B4-BE49-F238E27FC236}">
                <a16:creationId xmlns:a16="http://schemas.microsoft.com/office/drawing/2014/main" id="{4C57944E-A9EE-46F5-BC08-6C0E65AE4A48}"/>
              </a:ext>
            </a:extLst>
          </p:cNvPr>
          <p:cNvCxnSpPr>
            <a:cxnSpLocks/>
          </p:cNvCxnSpPr>
          <p:nvPr userDrawn="1"/>
        </p:nvCxnSpPr>
        <p:spPr>
          <a:xfrm>
            <a:off x="643354" y="2988785"/>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152374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01799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355589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74579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166478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8" y="1585913"/>
            <a:ext cx="10915650"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3497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8" y="1752268"/>
            <a:ext cx="10915650" cy="4485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8408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79569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 -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271CED-3A4A-4269-9A31-367343F8235C}"/>
              </a:ext>
            </a:extLst>
          </p:cNvPr>
          <p:cNvSpPr/>
          <p:nvPr userDrawn="1"/>
        </p:nvSpPr>
        <p:spPr>
          <a:xfrm>
            <a:off x="0" y="0"/>
            <a:ext cx="6946900" cy="686435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0"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8"/>
            <a:ext cx="923925" cy="822325"/>
          </a:xfrm>
        </p:spPr>
        <p:txBody>
          <a:bodyPr>
            <a:normAutofit/>
          </a:bodyPr>
          <a:lstStyle>
            <a:lvl1pPr marL="0" indent="0" algn="ctr">
              <a:buNone/>
              <a:defRPr sz="800"/>
            </a:lvl1pPr>
          </a:lstStyle>
          <a:p>
            <a:r>
              <a:rPr lang="en-CA"/>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4" y="4874530"/>
            <a:ext cx="2758659" cy="184665"/>
          </a:xfrm>
        </p:spPr>
        <p:txBody>
          <a:bodyPr wrap="square" bIns="0" anchor="b" anchorCtr="0">
            <a:spAutoFit/>
          </a:bodyPr>
          <a:lstStyle>
            <a:lvl1pPr marL="0" indent="0" algn="l">
              <a:lnSpc>
                <a:spcPct val="100000"/>
              </a:lnSpc>
              <a:spcBef>
                <a:spcPts val="0"/>
              </a:spcBef>
              <a:buNone/>
              <a:defRPr sz="1200">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3" y="2136000"/>
            <a:ext cx="5386390" cy="1107996"/>
          </a:xfrm>
          <a:prstGeom prst="rect">
            <a:avLst/>
          </a:prstGeom>
        </p:spPr>
        <p:txBody>
          <a:bodyPr vert="horz" wrap="square" lIns="0" tIns="0" rIns="0" bIns="0" rtlCol="0" anchor="b" anchorCtr="0">
            <a:spAutoFit/>
          </a:bodyPr>
          <a:lstStyle>
            <a:lvl1pPr algn="l">
              <a:defRPr sz="4000">
                <a:solidFill>
                  <a:schemeClr val="bg1"/>
                </a:solidFill>
              </a:defRPr>
            </a:lvl1pPr>
          </a:lstStyle>
          <a:p>
            <a:r>
              <a:rPr lang="en-US"/>
              <a:t>Click to edit Master title style</a:t>
            </a:r>
          </a:p>
        </p:txBody>
      </p:sp>
      <p:cxnSp>
        <p:nvCxnSpPr>
          <p:cNvPr id="18" name="Straight Connector 17">
            <a:extLst>
              <a:ext uri="{FF2B5EF4-FFF2-40B4-BE49-F238E27FC236}">
                <a16:creationId xmlns:a16="http://schemas.microsoft.com/office/drawing/2014/main" id="{7BA353C2-8CB0-4C1D-A090-642EBEF8D444}"/>
              </a:ext>
            </a:extLst>
          </p:cNvPr>
          <p:cNvCxnSpPr>
            <a:cxnSpLocks/>
          </p:cNvCxnSpPr>
          <p:nvPr userDrawn="1"/>
        </p:nvCxnSpPr>
        <p:spPr>
          <a:xfrm>
            <a:off x="659640" y="3369571"/>
            <a:ext cx="7500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75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1585913"/>
            <a:ext cx="5381625"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1585913"/>
            <a:ext cx="5395913"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95861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8" y="2213361"/>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5" y="2213361"/>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436786"/>
          </a:xfrm>
          <a:prstGeom prst="rect">
            <a:avLst/>
          </a:prstGeom>
        </p:spPr>
        <p:txBody>
          <a:bodyPr wrap="square" rIns="108000"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4" y="1585913"/>
            <a:ext cx="5395913"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43906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3"/>
            <a:ext cx="3548062"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2" y="1585913"/>
            <a:ext cx="3548062"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7428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69" y="158591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0" y="158591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2" cy="1776412"/>
          </a:xfrm>
          <a:solidFill>
            <a:schemeClr val="bg2"/>
          </a:solidFill>
        </p:spPr>
        <p:txBody>
          <a:bodyPr>
            <a:normAutofit/>
          </a:bodyPr>
          <a:lstStyle>
            <a:lvl1pPr marL="0" indent="0" algn="ctr">
              <a:buNone/>
              <a:defRPr sz="2000"/>
            </a:lvl1pPr>
          </a:lstStyle>
          <a:p>
            <a:r>
              <a:rPr lang="en-CA"/>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8"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69"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0" y="3506743"/>
            <a:ext cx="3554412" cy="2706985"/>
          </a:xfrm>
        </p:spPr>
        <p:txBody>
          <a:bodyPr rIns="108000"/>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38958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1"/>
                </a:solidFill>
              </a:defRPr>
            </a:lvl1pPr>
          </a:lstStyle>
          <a:p>
            <a:r>
              <a:rPr lang="en-US"/>
              <a:t>Click to edit Master title style</a:t>
            </a:r>
          </a:p>
        </p:txBody>
      </p:sp>
      <p:pic>
        <p:nvPicPr>
          <p:cNvPr id="3" name="Picture 50">
            <a:extLst>
              <a:ext uri="{FF2B5EF4-FFF2-40B4-BE49-F238E27FC236}">
                <a16:creationId xmlns:a16="http://schemas.microsoft.com/office/drawing/2014/main" id="{40655FB4-8816-4461-BCCB-D9D89DC3DC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DC40015A-5AFA-406F-AE45-01F4688F5377}"/>
              </a:ext>
            </a:extLst>
          </p:cNvPr>
          <p:cNvCxnSpPr>
            <a:cxnSpLocks/>
          </p:cNvCxnSpPr>
          <p:nvPr userDrawn="1"/>
        </p:nvCxnSpPr>
        <p:spPr>
          <a:xfrm>
            <a:off x="636587" y="2921432"/>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7259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3" y="2689998"/>
            <a:ext cx="8154990" cy="553998"/>
          </a:xfrm>
          <a:prstGeom prst="rect">
            <a:avLst/>
          </a:prstGeom>
        </p:spPr>
        <p:txBody>
          <a:bodyPr vert="horz" wrap="square" lIns="0" tIns="0" rIns="0" bIns="0" rtlCol="0" anchor="b" anchorCtr="0">
            <a:spAutoFit/>
          </a:bodyPr>
          <a:lstStyle>
            <a:lvl1pPr algn="l">
              <a:defRPr sz="40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340682E-A500-4574-95F2-FB33E4CFAF03}"/>
              </a:ext>
            </a:extLst>
          </p:cNvPr>
          <p:cNvCxnSpPr>
            <a:cxnSpLocks/>
          </p:cNvCxnSpPr>
          <p:nvPr/>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B5DB4D2F-4550-44BC-9592-B741D79009BD}"/>
              </a:ext>
            </a:extLst>
          </p:cNvPr>
          <p:cNvSpPr>
            <a:spLocks noGrp="1"/>
          </p:cNvSpPr>
          <p:nvPr>
            <p:ph sz="quarter" idx="11"/>
          </p:nvPr>
        </p:nvSpPr>
        <p:spPr>
          <a:xfrm>
            <a:off x="636587" y="3713580"/>
            <a:ext cx="5508174" cy="280782"/>
          </a:xfrm>
          <a:prstGeom prst="rect">
            <a:avLst/>
          </a:prstGeom>
        </p:spPr>
        <p:txBody>
          <a:bodyPr wrap="square" lIns="0" rIns="0" anchor="t" anchorCtr="0">
            <a:spAutoFit/>
          </a:bodyPr>
          <a:lstStyle>
            <a:lvl1pPr marL="0" indent="0" algn="l">
              <a:lnSpc>
                <a:spcPct val="110000"/>
              </a:lnSpc>
              <a:buNone/>
              <a:defRPr sz="1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C97B8E07-C971-462D-A577-3C3999A235B5}"/>
              </a:ext>
            </a:extLst>
          </p:cNvPr>
          <p:cNvCxnSpPr>
            <a:cxnSpLocks/>
          </p:cNvCxnSpPr>
          <p:nvPr userDrawn="1"/>
        </p:nvCxnSpPr>
        <p:spPr>
          <a:xfrm>
            <a:off x="645296"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50">
            <a:extLst>
              <a:ext uri="{FF2B5EF4-FFF2-40B4-BE49-F238E27FC236}">
                <a16:creationId xmlns:a16="http://schemas.microsoft.com/office/drawing/2014/main" id="{2F300806-F78F-470F-AA32-9CD408419C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0" y="295462"/>
            <a:ext cx="1039565" cy="365123"/>
          </a:xfrm>
          <a:prstGeom prst="rect">
            <a:avLst/>
          </a:prstGeom>
        </p:spPr>
      </p:pic>
    </p:spTree>
    <p:extLst>
      <p:ext uri="{BB962C8B-B14F-4D97-AF65-F5344CB8AC3E}">
        <p14:creationId xmlns:p14="http://schemas.microsoft.com/office/powerpoint/2010/main" val="4204380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59"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59"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59"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2"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31632"/>
            <a:ext cx="2616187"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46260"/>
            <a:ext cx="2616187"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0"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0" y="4431632"/>
            <a:ext cx="2606039"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0" y="4746260"/>
            <a:ext cx="2606039"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1" y="4127695"/>
            <a:ext cx="2609823" cy="249615"/>
          </a:xfrm>
        </p:spPr>
        <p:txBody>
          <a:bodyPr wrap="square">
            <a:spAutoFit/>
          </a:bodyPr>
          <a:lstStyle>
            <a:lvl1pPr marL="0" indent="0" algn="l">
              <a:buNone/>
              <a:defRPr sz="16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1" y="4431632"/>
            <a:ext cx="2609823" cy="187167"/>
          </a:xfrm>
        </p:spPr>
        <p:txBody>
          <a:bodyPr wrap="square">
            <a:spAutoFit/>
          </a:bodyPr>
          <a:lstStyle>
            <a:lvl1pPr marL="0" indent="0" algn="l">
              <a:buNone/>
              <a:defRPr sz="12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1" y="4746260"/>
            <a:ext cx="2609823" cy="390300"/>
          </a:xfrm>
        </p:spPr>
        <p:txBody>
          <a:bodyPr wrap="square">
            <a:spAutoFit/>
          </a:bodyPr>
          <a:lstStyle>
            <a:lvl1pPr marL="0" indent="0" algn="l">
              <a:buNone/>
              <a:defRPr sz="1200">
                <a:latin typeface="+mn-lt"/>
              </a:defRPr>
            </a:lvl1pPr>
          </a:lstStyle>
          <a:p>
            <a:pPr lvl="0"/>
            <a:r>
              <a:rPr lang="en-CA"/>
              <a:t>Describe your role on the engagement (if needed)</a:t>
            </a:r>
          </a:p>
        </p:txBody>
      </p: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1"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1" y="1594621"/>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0" y="1594621"/>
            <a:ext cx="1705549" cy="2275200"/>
          </a:xfrm>
          <a:solidFill>
            <a:schemeClr val="bg2"/>
          </a:solidFill>
        </p:spPr>
        <p:txBody>
          <a:bodyPr>
            <a:normAutofit/>
          </a:bodyPr>
          <a:lstStyle>
            <a:lvl1pPr marL="0" indent="0">
              <a:buNone/>
              <a:defRPr sz="1600"/>
            </a:lvl1pPr>
          </a:lstStyle>
          <a:p>
            <a:r>
              <a:rPr lang="en-CA"/>
              <a:t>Click icon to insert picture</a:t>
            </a:r>
          </a:p>
        </p:txBody>
      </p:sp>
      <p:cxnSp>
        <p:nvCxnSpPr>
          <p:cNvPr id="26" name="Straight Connector 25">
            <a:extLst>
              <a:ext uri="{FF2B5EF4-FFF2-40B4-BE49-F238E27FC236}">
                <a16:creationId xmlns:a16="http://schemas.microsoft.com/office/drawing/2014/main" id="{9D1E7410-3619-41C8-8A5C-8C241E272D05}"/>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68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0"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0"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81993"/>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72414"/>
            <a:ext cx="1692000" cy="171585"/>
          </a:xfrm>
        </p:spPr>
        <p:txBody>
          <a:bodyPr wrap="square">
            <a:spAutoFit/>
          </a:bodyPr>
          <a:lstStyle>
            <a:lvl1pPr marL="0" indent="0" algn="l">
              <a:buNone/>
              <a:defRPr sz="1100">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0" cy="5539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1"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3"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5"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7"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39" y="4966535"/>
            <a:ext cx="1691999"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39" y="4966535"/>
            <a:ext cx="1699275" cy="325282"/>
          </a:xfrm>
        </p:spPr>
        <p:txBody>
          <a:bodyPr wrap="square">
            <a:spAutoFit/>
          </a:bodyPr>
          <a:lstStyle>
            <a:lvl1pPr marL="0" indent="0" algn="l">
              <a:buNone/>
              <a:defRPr sz="100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0"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2"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4" y="4062089"/>
            <a:ext cx="1692000" cy="202812"/>
          </a:xfrm>
        </p:spPr>
        <p:txBody>
          <a:bodyPr wrap="square">
            <a:spAutoFit/>
          </a:bodyPr>
          <a:lstStyle>
            <a:lvl1pPr marL="0" indent="0" algn="l">
              <a:buNone/>
              <a:defRPr sz="1300">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7"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6"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3" y="1601018"/>
            <a:ext cx="1705549" cy="2275200"/>
          </a:xfrm>
          <a:solidFill>
            <a:schemeClr val="bg2"/>
          </a:solidFill>
        </p:spPr>
        <p:txBody>
          <a:bodyPr>
            <a:normAutofit/>
          </a:bodyPr>
          <a:lstStyle>
            <a:lvl1pPr marL="0" indent="0">
              <a:buNone/>
              <a:defRPr sz="1600"/>
            </a:lvl1pPr>
          </a:lstStyle>
          <a:p>
            <a:r>
              <a:rPr lang="en-CA"/>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4" y="1601018"/>
            <a:ext cx="1705549" cy="2275200"/>
          </a:xfrm>
          <a:solidFill>
            <a:schemeClr val="bg2"/>
          </a:solidFill>
        </p:spPr>
        <p:txBody>
          <a:bodyPr>
            <a:normAutofit/>
          </a:bodyPr>
          <a:lstStyle>
            <a:lvl1pPr marL="0" indent="0">
              <a:buNone/>
              <a:defRPr sz="1600"/>
            </a:lvl1pPr>
          </a:lstStyle>
          <a:p>
            <a:r>
              <a:rPr lang="en-CA"/>
              <a:t>Click icon to insert picture</a:t>
            </a:r>
          </a:p>
        </p:txBody>
      </p:sp>
      <p:cxnSp>
        <p:nvCxnSpPr>
          <p:cNvPr id="39" name="Straight Connector 38">
            <a:extLst>
              <a:ext uri="{FF2B5EF4-FFF2-40B4-BE49-F238E27FC236}">
                <a16:creationId xmlns:a16="http://schemas.microsoft.com/office/drawing/2014/main" id="{9870CADD-4819-4324-B657-1158A7F63A9A}"/>
              </a:ext>
            </a:extLst>
          </p:cNvPr>
          <p:cNvCxnSpPr>
            <a:cxnSpLocks/>
          </p:cNvCxnSpPr>
          <p:nvPr userDrawn="1"/>
        </p:nvCxnSpPr>
        <p:spPr>
          <a:xfrm>
            <a:off x="645296"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63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6" name="Rectangle 5">
            <a:extLst>
              <a:ext uri="{FF2B5EF4-FFF2-40B4-BE49-F238E27FC236}">
                <a16:creationId xmlns:a16="http://schemas.microsoft.com/office/drawing/2014/main" id="{2C19C419-F673-4BA1-B2CB-9B1707BDE91D}"/>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solidFill>
            <a:schemeClr val="tx2"/>
          </a:soli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E73CC237-3C4A-4FC0-8DAA-69F2F6EEBB13}"/>
              </a:ext>
            </a:extLst>
          </p:cNvPr>
          <p:cNvCxnSpPr>
            <a:cxnSpLocks/>
          </p:cNvCxnSpPr>
          <p:nvPr userDrawn="1"/>
        </p:nvCxnSpPr>
        <p:spPr>
          <a:xfrm>
            <a:off x="633412" y="3429000"/>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9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B5753B-032A-45A1-9068-9854CD33574C}"/>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8" name="Rectangle 7">
            <a:extLst>
              <a:ext uri="{FF2B5EF4-FFF2-40B4-BE49-F238E27FC236}">
                <a16:creationId xmlns:a16="http://schemas.microsoft.com/office/drawing/2014/main" id="{81679B13-9484-40E4-9649-0FE490065774}"/>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a:gsLst>
              <a:gs pos="0">
                <a:schemeClr val="accent2"/>
              </a:gs>
              <a:gs pos="100000">
                <a:schemeClr val="accent2">
                  <a:lumMod val="95000"/>
                  <a:lumOff val="5000"/>
                </a:schemeClr>
              </a:gs>
            </a:gsLst>
            <a:lin ang="0" scaled="1"/>
          </a:gradFill>
          <a:ln>
            <a:noFill/>
          </a:ln>
        </p:spPr>
        <p:txBody>
          <a:bodyPr wrap="square" rtlCol="0" anchor="ctr">
            <a:noAutofit/>
          </a:bodyPr>
          <a:lstStyle/>
          <a:p>
            <a:pPr algn="l"/>
            <a:endParaRPr lang="en-CA" sz="580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3"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3412" y="2502208"/>
            <a:ext cx="3683001" cy="1661993"/>
          </a:xfrm>
          <a:prstGeom prst="rect">
            <a:avLst/>
          </a:prstGeom>
        </p:spPr>
        <p:txBody>
          <a:bodyPr vert="horz" wrap="square" lIns="0" tIns="0" rIns="0" bIns="0" rtlCol="0" anchor="ctr" anchorCtr="0">
            <a:spAutoFit/>
          </a:bodyPr>
          <a:lstStyle>
            <a:lvl1pPr algn="l">
              <a:defRPr sz="4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5" name="Rectangle 4">
            <a:extLst>
              <a:ext uri="{FF2B5EF4-FFF2-40B4-BE49-F238E27FC236}">
                <a16:creationId xmlns:a16="http://schemas.microsoft.com/office/drawing/2014/main" id="{93251B7A-05D9-420D-A009-67CEB6B7A751}"/>
              </a:ext>
            </a:extLst>
          </p:cNvPr>
          <p:cNvSpPr/>
          <p:nvPr/>
        </p:nvSpPr>
        <p:spPr>
          <a:xfrm>
            <a:off x="3576918" y="6562165"/>
            <a:ext cx="8615082" cy="295835"/>
          </a:xfrm>
          <a:prstGeom prst="rect">
            <a:avLst/>
          </a:prstGeom>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11" name="Rectangle 10">
            <a:extLst>
              <a:ext uri="{FF2B5EF4-FFF2-40B4-BE49-F238E27FC236}">
                <a16:creationId xmlns:a16="http://schemas.microsoft.com/office/drawing/2014/main" id="{6732AA2C-5DA4-447C-9638-915F2411A39F}"/>
              </a:ext>
            </a:extLst>
          </p:cNvPr>
          <p:cNvSpPr/>
          <p:nvPr userDrawn="1"/>
        </p:nvSpPr>
        <p:spPr>
          <a:xfrm>
            <a:off x="3576918" y="6562165"/>
            <a:ext cx="8615082" cy="295835"/>
          </a:xfrm>
          <a:prstGeom prst="rect">
            <a:avLst/>
          </a:prstGeom>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56240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119855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plit Photo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024563" y="644272"/>
            <a:ext cx="5531438"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024563" y="1585913"/>
            <a:ext cx="5534025"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0"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ACF24054-9BA9-448E-9262-614740A5EBD9}"/>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172632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plit Photo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88" y="644272"/>
            <a:ext cx="5526087" cy="5539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36589" y="1585913"/>
            <a:ext cx="5522164"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948487" y="1"/>
            <a:ext cx="5243513" cy="6857999"/>
          </a:xfrm>
          <a:prstGeom prst="rect">
            <a:avLst/>
          </a:prstGeom>
          <a:solidFill>
            <a:schemeClr val="bg2"/>
          </a:solidFill>
        </p:spPr>
        <p:txBody>
          <a:bodyPr tIns="1548000" anchor="ctr"/>
          <a:lstStyle>
            <a:lvl1pPr marL="0" indent="0" algn="ctr">
              <a:buNone/>
              <a:defRPr sz="140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100548C1-5B01-42B3-A260-2473880F951A}"/>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580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91994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spTree>
    <p:extLst>
      <p:ext uri="{BB962C8B-B14F-4D97-AF65-F5344CB8AC3E}">
        <p14:creationId xmlns:p14="http://schemas.microsoft.com/office/powerpoint/2010/main" val="305117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0"/>
            <a:ext cx="12192000" cy="6858000"/>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a:ln>
                <a:noFill/>
              </a:ln>
              <a:solidFill>
                <a:srgbClr val="181718"/>
              </a:solidFill>
              <a:effectLst/>
              <a:uLnTx/>
              <a:uFillTx/>
              <a:latin typeface="Corbel" charset="0"/>
              <a:ea typeface="Corbel" charset="0"/>
              <a:cs typeface="Corbel" charset="0"/>
            </a:endParaRP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9" y="5768846"/>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6587" y="5714680"/>
            <a:ext cx="2938462" cy="550961"/>
          </a:xfrm>
          <a:prstGeom prst="rect">
            <a:avLst/>
          </a:prstGeom>
        </p:spPr>
      </p:pic>
      <p:pic>
        <p:nvPicPr>
          <p:cNvPr id="10" name="Picture 15">
            <a:extLst>
              <a:ext uri="{FF2B5EF4-FFF2-40B4-BE49-F238E27FC236}">
                <a16:creationId xmlns:a16="http://schemas.microsoft.com/office/drawing/2014/main" id="{90F4083E-63AA-4F85-9EBC-798614D2457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59" y="597260"/>
            <a:ext cx="1435091" cy="504043"/>
          </a:xfrm>
          <a:prstGeom prst="rect">
            <a:avLst/>
          </a:prstGeom>
        </p:spPr>
      </p:pic>
    </p:spTree>
    <p:extLst>
      <p:ext uri="{BB962C8B-B14F-4D97-AF65-F5344CB8AC3E}">
        <p14:creationId xmlns:p14="http://schemas.microsoft.com/office/powerpoint/2010/main" val="30473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40783172-43BF-40D2-B108-455E06A72777}"/>
              </a:ext>
            </a:extLst>
          </p:cNvPr>
          <p:cNvSpPr>
            <a:spLocks noGrp="1"/>
          </p:cNvSpPr>
          <p:nvPr>
            <p:ph type="body" idx="1"/>
          </p:nvPr>
        </p:nvSpPr>
        <p:spPr>
          <a:xfrm>
            <a:off x="642951" y="1241000"/>
            <a:ext cx="10915637" cy="436786"/>
          </a:xfrm>
          <a:prstGeom prst="rect">
            <a:avLst/>
          </a:prstGeom>
        </p:spPr>
        <p:txBody>
          <a:bodyPr wrap="square" anchor="t" anchorCtr="0">
            <a:spAutoFit/>
          </a:bodyPr>
          <a:lstStyle>
            <a:lvl1pPr marL="0" indent="0">
              <a:buNone/>
              <a:defRPr sz="28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a:extLst>
              <a:ext uri="{FF2B5EF4-FFF2-40B4-BE49-F238E27FC236}">
                <a16:creationId xmlns:a16="http://schemas.microsoft.com/office/drawing/2014/main" id="{F7E14472-7504-41FC-BA3C-9B7ED335E054}"/>
              </a:ext>
            </a:extLst>
          </p:cNvPr>
          <p:cNvSpPr>
            <a:spLocks noGrp="1"/>
          </p:cNvSpPr>
          <p:nvPr>
            <p:ph sz="quarter" idx="11"/>
          </p:nvPr>
        </p:nvSpPr>
        <p:spPr>
          <a:xfrm>
            <a:off x="636588" y="2063931"/>
            <a:ext cx="10922000" cy="417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80619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49351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29488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8959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24100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275511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image" Target="../media/image2.sv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image" Target="../media/image1.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16.emf"/><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oleObject" Target="../embeddings/oleObject1.bin"/><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tags" Target="../tags/tag1.xml"/><Relationship Id="rId35" Type="http://schemas.openxmlformats.org/officeDocument/2006/relationships/image" Target="../media/image17.png"/><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B4E3B14-9154-4F8E-91D8-E24B196C7C0B}"/>
              </a:ext>
            </a:extLst>
          </p:cNvPr>
          <p:cNvSpPr/>
          <p:nvPr userDrawn="1"/>
        </p:nvSpPr>
        <p:spPr>
          <a:xfrm>
            <a:off x="10932833" y="6242035"/>
            <a:ext cx="623168" cy="244971"/>
          </a:xfrm>
          <a:prstGeom prst="parallelogram">
            <a:avLst/>
          </a:prstGeom>
          <a:solidFill>
            <a:schemeClr val="accent4"/>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2" name="Title Placeholder 1"/>
          <p:cNvSpPr>
            <a:spLocks noGrp="1"/>
          </p:cNvSpPr>
          <p:nvPr>
            <p:ph type="title"/>
          </p:nvPr>
        </p:nvSpPr>
        <p:spPr>
          <a:xfrm>
            <a:off x="642951" y="644272"/>
            <a:ext cx="10913050" cy="4431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58"/>
            <a:ext cx="10913050"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 name="Picture 50">
            <a:extLst>
              <a:ext uri="{FF2B5EF4-FFF2-40B4-BE49-F238E27FC236}">
                <a16:creationId xmlns:a16="http://schemas.microsoft.com/office/drawing/2014/main" id="{B1922DC7-1DAD-4605-9CB2-3E73A79A6BCF}"/>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10568510" y="295462"/>
            <a:ext cx="1039565" cy="365124"/>
          </a:xfrm>
          <a:prstGeom prst="rect">
            <a:avLst/>
          </a:prstGeom>
        </p:spPr>
      </p:pic>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1" y="6237287"/>
            <a:ext cx="499143" cy="249720"/>
          </a:xfrm>
          <a:prstGeom prst="rect">
            <a:avLst/>
          </a:prstGeom>
        </p:spPr>
        <p:txBody>
          <a:bodyPr vert="horz" lIns="0" tIns="45720" rIns="0" bIns="45720" rtlCol="0" anchor="ctr"/>
          <a:lstStyle>
            <a:lvl1pPr algn="ctr">
              <a:defRPr sz="1000">
                <a:solidFill>
                  <a:schemeClr val="bg2">
                    <a:lumMod val="50000"/>
                  </a:schemeClr>
                </a:solidFill>
              </a:defRPr>
            </a:lvl1pPr>
          </a:lstStyle>
          <a:p>
            <a:fld id="{524D1A82-BAD5-4898-8C77-C821410AB1EA}" type="slidenum">
              <a:rPr lang="en-CA" smtClean="0"/>
              <a:pPr/>
              <a:t>‹#›</a:t>
            </a:fld>
            <a:endParaRPr lang="en-CA"/>
          </a:p>
        </p:txBody>
      </p:sp>
      <p:sp>
        <p:nvSpPr>
          <p:cNvPr id="52" name="TextBox 51">
            <a:extLst>
              <a:ext uri="{FF2B5EF4-FFF2-40B4-BE49-F238E27FC236}">
                <a16:creationId xmlns:a16="http://schemas.microsoft.com/office/drawing/2014/main" id="{73A11B59-FE37-40A9-BC44-F54307F08957}"/>
              </a:ext>
            </a:extLst>
          </p:cNvPr>
          <p:cNvSpPr txBox="1"/>
          <p:nvPr userDrawn="1"/>
        </p:nvSpPr>
        <p:spPr>
          <a:xfrm>
            <a:off x="10975867" y="6253932"/>
            <a:ext cx="537100" cy="215444"/>
          </a:xfrm>
          <a:prstGeom prst="rect">
            <a:avLst/>
          </a:prstGeom>
          <a:noFill/>
        </p:spPr>
        <p:txBody>
          <a:bodyPr wrap="square" lIns="0" rIns="0" rtlCol="0">
            <a:spAutoFit/>
          </a:bodyPr>
          <a:lstStyle/>
          <a:p>
            <a:pPr algn="ctr"/>
            <a:r>
              <a:rPr lang="en-CA" sz="800" b="1">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userDrawn="1"/>
        </p:nvCxnSpPr>
        <p:spPr>
          <a:xfrm>
            <a:off x="8929701" y="6242035"/>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4B507C-5344-4C3E-BD3D-C78D8960ED78}"/>
              </a:ext>
            </a:extLst>
          </p:cNvPr>
          <p:cNvSpPr/>
          <p:nvPr userDrawn="1"/>
        </p:nvSpPr>
        <p:spPr>
          <a:xfrm>
            <a:off x="0" y="6678000"/>
            <a:ext cx="12192000" cy="180000"/>
          </a:xfrm>
          <a:prstGeom prst="rect">
            <a:avLst/>
          </a:prstGeom>
          <a:solidFill>
            <a:schemeClr val="tx2"/>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50" name="TextBox 49">
            <a:extLst>
              <a:ext uri="{FF2B5EF4-FFF2-40B4-BE49-F238E27FC236}">
                <a16:creationId xmlns:a16="http://schemas.microsoft.com/office/drawing/2014/main" id="{A6BE97B6-8C6A-43AE-8090-FE8BC285F770}"/>
              </a:ext>
            </a:extLst>
          </p:cNvPr>
          <p:cNvSpPr txBox="1"/>
          <p:nvPr userDrawn="1"/>
        </p:nvSpPr>
        <p:spPr>
          <a:xfrm>
            <a:off x="8929702" y="6253932"/>
            <a:ext cx="1879778"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spTree>
    <p:extLst>
      <p:ext uri="{BB962C8B-B14F-4D97-AF65-F5344CB8AC3E}">
        <p14:creationId xmlns:p14="http://schemas.microsoft.com/office/powerpoint/2010/main" val="61306607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1" r:id="rId3"/>
    <p:sldLayoutId id="214748380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6" r:id="rId24"/>
    <p:sldLayoutId id="2147483837" r:id="rId25"/>
    <p:sldLayoutId id="2147483840" r:id="rId26"/>
  </p:sldLayoutIdLst>
  <p:transition spd="slow">
    <p:push dir="u"/>
  </p:transition>
  <p:hf hdr="0" ftr="0" dt="0"/>
  <p:txStyles>
    <p:titleStyle>
      <a:lvl1pPr algn="l" defTabSz="914400" rtl="0" eaLnBrk="1" latinLnBrk="0" hangingPunct="1">
        <a:lnSpc>
          <a:spcPct val="90000"/>
        </a:lnSpc>
        <a:spcBef>
          <a:spcPct val="0"/>
        </a:spcBef>
        <a:buNone/>
        <a:defRPr sz="32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170CCC-6C90-4A59-B8DE-08FAEA405596}"/>
              </a:ext>
            </a:extLst>
          </p:cNvPr>
          <p:cNvGraphicFramePr>
            <a:graphicFrameLocks noChangeAspect="1"/>
          </p:cNvGraphicFramePr>
          <p:nvPr userDrawn="1">
            <p:custDataLst>
              <p:tags r:id="rId30"/>
            </p:custDataLst>
            <p:extLst>
              <p:ext uri="{D42A27DB-BD31-4B8C-83A1-F6EECF244321}">
                <p14:modId xmlns:p14="http://schemas.microsoft.com/office/powerpoint/2010/main" val="906619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592" imgH="595" progId="TCLayout.ActiveDocument.1">
                  <p:embed/>
                </p:oleObj>
              </mc:Choice>
              <mc:Fallback>
                <p:oleObj name="think-cell Slide" r:id="rId31" imgW="592" imgH="595" progId="TCLayout.ActiveDocument.1">
                  <p:embed/>
                  <p:pic>
                    <p:nvPicPr>
                      <p:cNvPr id="9" name="Object 8" hidden="1">
                        <a:extLst>
                          <a:ext uri="{FF2B5EF4-FFF2-40B4-BE49-F238E27FC236}">
                            <a16:creationId xmlns:a16="http://schemas.microsoft.com/office/drawing/2014/main" id="{6F170CCC-6C90-4A59-B8DE-08FAEA405596}"/>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Parallelogram 6">
            <a:extLst>
              <a:ext uri="{FF2B5EF4-FFF2-40B4-BE49-F238E27FC236}">
                <a16:creationId xmlns:a16="http://schemas.microsoft.com/office/drawing/2014/main" id="{0B4E3B14-9154-4F8E-91D8-E24B196C7C0B}"/>
              </a:ext>
            </a:extLst>
          </p:cNvPr>
          <p:cNvSpPr/>
          <p:nvPr/>
        </p:nvSpPr>
        <p:spPr>
          <a:xfrm>
            <a:off x="10932833" y="6367541"/>
            <a:ext cx="623168" cy="244971"/>
          </a:xfrm>
          <a:prstGeom prst="parallelogram">
            <a:avLst/>
          </a:prstGeom>
          <a:solidFill>
            <a:schemeClr val="accent4"/>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2" name="Title Placeholder 1"/>
          <p:cNvSpPr>
            <a:spLocks noGrp="1"/>
          </p:cNvSpPr>
          <p:nvPr>
            <p:ph type="title"/>
          </p:nvPr>
        </p:nvSpPr>
        <p:spPr>
          <a:xfrm>
            <a:off x="642951" y="644272"/>
            <a:ext cx="10913050"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58"/>
            <a:ext cx="10913050"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 name="Picture 50">
            <a:extLst>
              <a:ext uri="{FF2B5EF4-FFF2-40B4-BE49-F238E27FC236}">
                <a16:creationId xmlns:a16="http://schemas.microsoft.com/office/drawing/2014/main" id="{B1922DC7-1DAD-4605-9CB2-3E73A79A6BCF}"/>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10568510" y="295462"/>
            <a:ext cx="1039565" cy="365124"/>
          </a:xfrm>
          <a:prstGeom prst="rect">
            <a:avLst/>
          </a:prstGeom>
        </p:spPr>
      </p:pic>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1" y="6362793"/>
            <a:ext cx="499143" cy="249720"/>
          </a:xfrm>
          <a:prstGeom prst="rect">
            <a:avLst/>
          </a:prstGeom>
        </p:spPr>
        <p:txBody>
          <a:bodyPr vert="horz" lIns="0" tIns="45720" rIns="0" bIns="45720" rtlCol="0" anchor="ctr"/>
          <a:lstStyle>
            <a:lvl1pPr algn="ctr">
              <a:defRPr sz="1000">
                <a:solidFill>
                  <a:schemeClr val="bg2">
                    <a:lumMod val="50000"/>
                  </a:schemeClr>
                </a:solidFill>
              </a:defRPr>
            </a:lvl1pPr>
          </a:lstStyle>
          <a:p>
            <a:fld id="{524D1A82-BAD5-4898-8C77-C821410AB1EA}" type="slidenum">
              <a:rPr lang="en-CA" smtClean="0"/>
              <a:pPr/>
              <a:t>‹#›</a:t>
            </a:fld>
            <a:endParaRPr lang="en-CA"/>
          </a:p>
        </p:txBody>
      </p:sp>
      <p:sp>
        <p:nvSpPr>
          <p:cNvPr id="52" name="TextBox 51">
            <a:extLst>
              <a:ext uri="{FF2B5EF4-FFF2-40B4-BE49-F238E27FC236}">
                <a16:creationId xmlns:a16="http://schemas.microsoft.com/office/drawing/2014/main" id="{73A11B59-FE37-40A9-BC44-F54307F08957}"/>
              </a:ext>
            </a:extLst>
          </p:cNvPr>
          <p:cNvSpPr txBox="1"/>
          <p:nvPr/>
        </p:nvSpPr>
        <p:spPr>
          <a:xfrm>
            <a:off x="10975867" y="6379438"/>
            <a:ext cx="537100" cy="215444"/>
          </a:xfrm>
          <a:prstGeom prst="rect">
            <a:avLst/>
          </a:prstGeom>
          <a:noFill/>
        </p:spPr>
        <p:txBody>
          <a:bodyPr wrap="square" lIns="0" rIns="0" rtlCol="0">
            <a:spAutoFit/>
          </a:bodyPr>
          <a:lstStyle/>
          <a:p>
            <a:pPr algn="ctr"/>
            <a:r>
              <a:rPr lang="en-CA" sz="800" b="1">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4B507C-5344-4C3E-BD3D-C78D8960ED78}"/>
              </a:ext>
            </a:extLst>
          </p:cNvPr>
          <p:cNvSpPr/>
          <p:nvPr/>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50" name="TextBox 49">
            <a:extLst>
              <a:ext uri="{FF2B5EF4-FFF2-40B4-BE49-F238E27FC236}">
                <a16:creationId xmlns:a16="http://schemas.microsoft.com/office/drawing/2014/main" id="{A6BE97B6-8C6A-43AE-8090-FE8BC285F770}"/>
              </a:ext>
            </a:extLst>
          </p:cNvPr>
          <p:cNvSpPr txBox="1"/>
          <p:nvPr/>
        </p:nvSpPr>
        <p:spPr>
          <a:xfrm>
            <a:off x="8929702" y="6379438"/>
            <a:ext cx="1879778" cy="215444"/>
          </a:xfrm>
          <a:prstGeom prst="rect">
            <a:avLst/>
          </a:prstGeom>
          <a:noFill/>
        </p:spPr>
        <p:txBody>
          <a:bodyPr wrap="square" lIns="0" rIns="0" rtlCol="0">
            <a:spAutoFit/>
          </a:bodyPr>
          <a:lstStyle/>
          <a:p>
            <a:pPr algn="r"/>
            <a:r>
              <a:rPr lang="en-CA" sz="800" b="1">
                <a:solidFill>
                  <a:schemeClr val="tx1"/>
                </a:solidFill>
                <a:latin typeface="Segoe UI Semibold" panose="020B0702040204020203" pitchFamily="34" charset="0"/>
                <a:cs typeface="Segoe UI Semibold" panose="020B0702040204020203" pitchFamily="34" charset="0"/>
              </a:rPr>
              <a:t>Wherever business takes you</a:t>
            </a:r>
          </a:p>
        </p:txBody>
      </p:sp>
      <p:sp>
        <p:nvSpPr>
          <p:cNvPr id="15" name="Rectangle 14">
            <a:extLst>
              <a:ext uri="{FF2B5EF4-FFF2-40B4-BE49-F238E27FC236}">
                <a16:creationId xmlns:a16="http://schemas.microsoft.com/office/drawing/2014/main" id="{8EDCA530-5528-4104-B0FF-038C909DF7BB}"/>
              </a:ext>
            </a:extLst>
          </p:cNvPr>
          <p:cNvSpPr/>
          <p:nvPr userDrawn="1"/>
        </p:nvSpPr>
        <p:spPr>
          <a:xfrm>
            <a:off x="0" y="6714000"/>
            <a:ext cx="12192000" cy="144000"/>
          </a:xfrm>
          <a:prstGeom prst="rect">
            <a:avLst/>
          </a:prstGeom>
          <a:solidFill>
            <a:schemeClr val="tx2"/>
          </a:solidFill>
          <a:ln>
            <a:no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pic>
        <p:nvPicPr>
          <p:cNvPr id="12" name="Picture 11">
            <a:extLst>
              <a:ext uri="{FF2B5EF4-FFF2-40B4-BE49-F238E27FC236}">
                <a16:creationId xmlns:a16="http://schemas.microsoft.com/office/drawing/2014/main" id="{2431A095-6E9C-4E9F-8913-DFC3D6387155}"/>
              </a:ext>
            </a:extLst>
          </p:cNvPr>
          <p:cNvPicPr>
            <a:picLocks noChangeAspect="1"/>
          </p:cNvPicPr>
          <p:nvPr userDrawn="1"/>
        </p:nvPicPr>
        <p:blipFill>
          <a:blip r:embed="rId35"/>
          <a:stretch>
            <a:fillRect/>
          </a:stretch>
        </p:blipFill>
        <p:spPr>
          <a:xfrm>
            <a:off x="635999" y="6057852"/>
            <a:ext cx="1770499" cy="616834"/>
          </a:xfrm>
          <a:prstGeom prst="rect">
            <a:avLst/>
          </a:prstGeom>
        </p:spPr>
      </p:pic>
      <p:sp>
        <p:nvSpPr>
          <p:cNvPr id="5" name="TextBox 4">
            <a:extLst>
              <a:ext uri="{FF2B5EF4-FFF2-40B4-BE49-F238E27FC236}">
                <a16:creationId xmlns:a16="http://schemas.microsoft.com/office/drawing/2014/main" id="{CC0CBA22-179C-45CE-94CD-6FCF7885F247}"/>
              </a:ext>
            </a:extLst>
          </p:cNvPr>
          <p:cNvSpPr txBox="1"/>
          <p:nvPr userDrawn="1"/>
        </p:nvSpPr>
        <p:spPr>
          <a:xfrm>
            <a:off x="2406498" y="6346664"/>
            <a:ext cx="6504153" cy="307777"/>
          </a:xfrm>
          <a:prstGeom prst="rect">
            <a:avLst/>
          </a:prstGeom>
          <a:noFill/>
        </p:spPr>
        <p:txBody>
          <a:bodyPr wrap="square" rtlCol="0">
            <a:spAutoFit/>
          </a:bodyPr>
          <a:lstStyle/>
          <a:p>
            <a:pPr algn="ctr"/>
            <a:r>
              <a:rPr lang="en-CA" sz="1400">
                <a:solidFill>
                  <a:schemeClr val="accent4">
                    <a:lumMod val="75000"/>
                  </a:schemeClr>
                </a:solidFill>
              </a:rPr>
              <a:t>CONFIDENTIAL</a:t>
            </a:r>
          </a:p>
        </p:txBody>
      </p:sp>
    </p:spTree>
    <p:extLst>
      <p:ext uri="{BB962C8B-B14F-4D97-AF65-F5344CB8AC3E}">
        <p14:creationId xmlns:p14="http://schemas.microsoft.com/office/powerpoint/2010/main" val="69517924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9.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85.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87.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svg"/><Relationship Id="rId7" Type="http://schemas.openxmlformats.org/officeDocument/2006/relationships/image" Target="../media/image94.sv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svg"/><Relationship Id="rId10" Type="http://schemas.openxmlformats.org/officeDocument/2006/relationships/chart" Target="../charts/chart1.xml"/><Relationship Id="rId4" Type="http://schemas.openxmlformats.org/officeDocument/2006/relationships/image" Target="../media/image91.png"/><Relationship Id="rId9" Type="http://schemas.openxmlformats.org/officeDocument/2006/relationships/image" Target="../media/image96.svg"/></Relationships>
</file>

<file path=ppt/slides/_rels/slide57.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100.svg"/><Relationship Id="rId5" Type="http://schemas.openxmlformats.org/officeDocument/2006/relationships/image" Target="../media/image99.png"/><Relationship Id="rId10" Type="http://schemas.openxmlformats.org/officeDocument/2006/relationships/image" Target="../media/image104.svg"/><Relationship Id="rId4" Type="http://schemas.openxmlformats.org/officeDocument/2006/relationships/image" Target="../media/image98.svg"/><Relationship Id="rId9" Type="http://schemas.openxmlformats.org/officeDocument/2006/relationships/image" Target="../media/image10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9.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C94484-8712-4487-812B-4DB2F48CC7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5FC94484-8712-4487-812B-4DB2F48CC7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B88D011F-6CB6-4CA7-9ED7-D37477538056}"/>
              </a:ext>
            </a:extLst>
          </p:cNvPr>
          <p:cNvSpPr>
            <a:spLocks noGrp="1"/>
          </p:cNvSpPr>
          <p:nvPr>
            <p:ph sz="quarter" idx="11"/>
          </p:nvPr>
        </p:nvSpPr>
        <p:spPr>
          <a:xfrm>
            <a:off x="636587" y="3713580"/>
            <a:ext cx="5508174" cy="757451"/>
          </a:xfrm>
        </p:spPr>
        <p:txBody>
          <a:bodyPr/>
          <a:lstStyle/>
          <a:p>
            <a:r>
              <a:rPr lang="en-CA" b="1" dirty="0"/>
              <a:t>Recommendations Report </a:t>
            </a:r>
          </a:p>
          <a:p>
            <a:pPr>
              <a:spcBef>
                <a:spcPts val="0"/>
              </a:spcBef>
            </a:pPr>
            <a:endParaRPr lang="en-CA" sz="1200" b="1" dirty="0"/>
          </a:p>
          <a:p>
            <a:pPr>
              <a:spcBef>
                <a:spcPts val="0"/>
              </a:spcBef>
            </a:pPr>
            <a:r>
              <a:rPr lang="en-CA" sz="1600" dirty="0"/>
              <a:t>Confidential</a:t>
            </a:r>
          </a:p>
        </p:txBody>
      </p:sp>
      <p:sp>
        <p:nvSpPr>
          <p:cNvPr id="3" name="Text Placeholder 2">
            <a:extLst>
              <a:ext uri="{FF2B5EF4-FFF2-40B4-BE49-F238E27FC236}">
                <a16:creationId xmlns:a16="http://schemas.microsoft.com/office/drawing/2014/main" id="{96FEC17B-153E-40F9-8BAD-C97B83CA6C07}"/>
              </a:ext>
            </a:extLst>
          </p:cNvPr>
          <p:cNvSpPr>
            <a:spLocks noGrp="1"/>
          </p:cNvSpPr>
          <p:nvPr>
            <p:ph type="body" sz="quarter" idx="15"/>
          </p:nvPr>
        </p:nvSpPr>
        <p:spPr>
          <a:xfrm>
            <a:off x="643354" y="4628308"/>
            <a:ext cx="2758659" cy="430887"/>
          </a:xfrm>
        </p:spPr>
        <p:txBody>
          <a:bodyPr/>
          <a:lstStyle/>
          <a:p>
            <a:r>
              <a:rPr lang="en-CA" sz="1400" dirty="0"/>
              <a:t>October 31</a:t>
            </a:r>
            <a:r>
              <a:rPr lang="en-CA" sz="1400" baseline="30000" dirty="0"/>
              <a:t>st</a:t>
            </a:r>
            <a:r>
              <a:rPr lang="en-CA" sz="1400" dirty="0"/>
              <a:t> 2022, </a:t>
            </a:r>
          </a:p>
          <a:p>
            <a:r>
              <a:rPr lang="en-CA" sz="1400" dirty="0"/>
              <a:t>Updated January 25, 2023</a:t>
            </a:r>
          </a:p>
        </p:txBody>
      </p:sp>
      <p:sp>
        <p:nvSpPr>
          <p:cNvPr id="14" name="Title 13">
            <a:extLst>
              <a:ext uri="{FF2B5EF4-FFF2-40B4-BE49-F238E27FC236}">
                <a16:creationId xmlns:a16="http://schemas.microsoft.com/office/drawing/2014/main" id="{FEEAA620-EDC2-4FED-8C7E-D3327B881935}"/>
              </a:ext>
            </a:extLst>
          </p:cNvPr>
          <p:cNvSpPr>
            <a:spLocks noGrp="1"/>
          </p:cNvSpPr>
          <p:nvPr>
            <p:ph type="title"/>
          </p:nvPr>
        </p:nvSpPr>
        <p:spPr>
          <a:xfrm>
            <a:off x="638173" y="2412999"/>
            <a:ext cx="5506588" cy="830997"/>
          </a:xfrm>
        </p:spPr>
        <p:txBody>
          <a:bodyPr vert="horz"/>
          <a:lstStyle/>
          <a:p>
            <a:r>
              <a:rPr lang="en-CA" sz="3600" dirty="0"/>
              <a:t>Municipality of Casselman</a:t>
            </a:r>
            <a:br>
              <a:rPr lang="en-CA" dirty="0"/>
            </a:br>
            <a:r>
              <a:rPr lang="en-CA" sz="2400" dirty="0"/>
              <a:t>Financial System and Process Review</a:t>
            </a:r>
            <a:endParaRPr lang="en-CA" dirty="0"/>
          </a:p>
        </p:txBody>
      </p:sp>
      <p:pic>
        <p:nvPicPr>
          <p:cNvPr id="5" name="Picture Placeholder 4">
            <a:extLst>
              <a:ext uri="{FF2B5EF4-FFF2-40B4-BE49-F238E27FC236}">
                <a16:creationId xmlns:a16="http://schemas.microsoft.com/office/drawing/2014/main" id="{9825C527-4B1E-41D8-89BD-77F67866A307}"/>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15549" t="93" r="38801" b="-93"/>
          <a:stretch/>
        </p:blipFill>
        <p:spPr>
          <a:xfrm>
            <a:off x="6946900" y="0"/>
            <a:ext cx="5245100" cy="6864350"/>
          </a:xfrm>
        </p:spPr>
      </p:pic>
    </p:spTree>
    <p:extLst>
      <p:ext uri="{BB962C8B-B14F-4D97-AF65-F5344CB8AC3E}">
        <p14:creationId xmlns:p14="http://schemas.microsoft.com/office/powerpoint/2010/main" val="239196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05FCCB-C0A3-4C98-96AF-71CC70BB12E8}"/>
              </a:ext>
            </a:extLst>
          </p:cNvPr>
          <p:cNvSpPr>
            <a:spLocks noGrp="1"/>
          </p:cNvSpPr>
          <p:nvPr>
            <p:ph type="body" idx="1"/>
          </p:nvPr>
        </p:nvSpPr>
        <p:spPr>
          <a:xfrm>
            <a:off x="642951" y="1241000"/>
            <a:ext cx="10915637" cy="187167"/>
          </a:xfrm>
        </p:spPr>
        <p:txBody>
          <a:bodyPr/>
          <a:lstStyle/>
          <a:p>
            <a:r>
              <a:rPr lang="en-CA" sz="1200">
                <a:cs typeface="Segoe UI Semibold"/>
              </a:rPr>
              <a:t>Based on the current state key themes, the following design criteria have been validated by the Casselman Project Team during the Future State Workshop #1</a:t>
            </a:r>
          </a:p>
        </p:txBody>
      </p:sp>
      <p:sp>
        <p:nvSpPr>
          <p:cNvPr id="3" name="Title 2">
            <a:extLst>
              <a:ext uri="{FF2B5EF4-FFF2-40B4-BE49-F238E27FC236}">
                <a16:creationId xmlns:a16="http://schemas.microsoft.com/office/drawing/2014/main" id="{2D4DFCFF-76C1-4823-A4A5-70F8EFD06AEE}"/>
              </a:ext>
            </a:extLst>
          </p:cNvPr>
          <p:cNvSpPr>
            <a:spLocks noGrp="1"/>
          </p:cNvSpPr>
          <p:nvPr>
            <p:ph type="title"/>
          </p:nvPr>
        </p:nvSpPr>
        <p:spPr/>
        <p:txBody>
          <a:bodyPr/>
          <a:lstStyle/>
          <a:p>
            <a:r>
              <a:rPr lang="en-CA" sz="3200"/>
              <a:t>Establishing the Future State Design Criteria</a:t>
            </a:r>
            <a:endParaRPr lang="en-CA"/>
          </a:p>
        </p:txBody>
      </p:sp>
      <p:sp>
        <p:nvSpPr>
          <p:cNvPr id="2" name="Slide Number Placeholder 1">
            <a:extLst>
              <a:ext uri="{FF2B5EF4-FFF2-40B4-BE49-F238E27FC236}">
                <a16:creationId xmlns:a16="http://schemas.microsoft.com/office/drawing/2014/main" id="{B1E2D2DE-AC20-471B-ACC0-B46B011E9238}"/>
              </a:ext>
            </a:extLst>
          </p:cNvPr>
          <p:cNvSpPr>
            <a:spLocks noGrp="1"/>
          </p:cNvSpPr>
          <p:nvPr>
            <p:ph type="sldNum" sz="quarter" idx="10"/>
          </p:nvPr>
        </p:nvSpPr>
        <p:spPr/>
        <p:txBody>
          <a:bodyPr/>
          <a:lstStyle/>
          <a:p>
            <a:fld id="{524D1A82-BAD5-4898-8C77-C821410AB1EA}" type="slidenum">
              <a:rPr lang="en-CA" smtClean="0"/>
              <a:t>10</a:t>
            </a:fld>
            <a:endParaRPr lang="en-CA"/>
          </a:p>
        </p:txBody>
      </p:sp>
      <p:grpSp>
        <p:nvGrpSpPr>
          <p:cNvPr id="61" name="Group 60">
            <a:extLst>
              <a:ext uri="{FF2B5EF4-FFF2-40B4-BE49-F238E27FC236}">
                <a16:creationId xmlns:a16="http://schemas.microsoft.com/office/drawing/2014/main" id="{02247BCB-EBA6-4629-BF1C-6434E6519E1B}"/>
              </a:ext>
            </a:extLst>
          </p:cNvPr>
          <p:cNvGrpSpPr/>
          <p:nvPr/>
        </p:nvGrpSpPr>
        <p:grpSpPr>
          <a:xfrm>
            <a:off x="642951" y="1880199"/>
            <a:ext cx="7429311" cy="4074678"/>
            <a:chOff x="642951" y="1783949"/>
            <a:chExt cx="7429311" cy="4074678"/>
          </a:xfrm>
        </p:grpSpPr>
        <p:grpSp>
          <p:nvGrpSpPr>
            <p:cNvPr id="60" name="Group 59">
              <a:extLst>
                <a:ext uri="{FF2B5EF4-FFF2-40B4-BE49-F238E27FC236}">
                  <a16:creationId xmlns:a16="http://schemas.microsoft.com/office/drawing/2014/main" id="{3DEB4A82-D3C3-4B80-9C02-03E7B09902AA}"/>
                </a:ext>
              </a:extLst>
            </p:cNvPr>
            <p:cNvGrpSpPr/>
            <p:nvPr/>
          </p:nvGrpSpPr>
          <p:grpSpPr>
            <a:xfrm>
              <a:off x="642951" y="1783949"/>
              <a:ext cx="7429311" cy="803844"/>
              <a:chOff x="642951" y="1834511"/>
              <a:chExt cx="7429311" cy="803844"/>
            </a:xfrm>
          </p:grpSpPr>
          <p:grpSp>
            <p:nvGrpSpPr>
              <p:cNvPr id="33" name="Group 32">
                <a:extLst>
                  <a:ext uri="{FF2B5EF4-FFF2-40B4-BE49-F238E27FC236}">
                    <a16:creationId xmlns:a16="http://schemas.microsoft.com/office/drawing/2014/main" id="{81765344-2D2F-418F-9C51-72053C16BF2E}"/>
                  </a:ext>
                </a:extLst>
              </p:cNvPr>
              <p:cNvGrpSpPr/>
              <p:nvPr/>
            </p:nvGrpSpPr>
            <p:grpSpPr>
              <a:xfrm>
                <a:off x="1604723" y="1834511"/>
                <a:ext cx="6467539" cy="803844"/>
                <a:chOff x="1668543" y="1536720"/>
                <a:chExt cx="6893565" cy="803844"/>
              </a:xfrm>
            </p:grpSpPr>
            <p:sp>
              <p:nvSpPr>
                <p:cNvPr id="34" name="Rectangle 33">
                  <a:extLst>
                    <a:ext uri="{FF2B5EF4-FFF2-40B4-BE49-F238E27FC236}">
                      <a16:creationId xmlns:a16="http://schemas.microsoft.com/office/drawing/2014/main" id="{34D0159A-B600-407A-B6D9-3955BD04ED91}"/>
                    </a:ext>
                  </a:extLst>
                </p:cNvPr>
                <p:cNvSpPr/>
                <p:nvPr/>
              </p:nvSpPr>
              <p:spPr>
                <a:xfrm>
                  <a:off x="1668543" y="1536720"/>
                  <a:ext cx="6893565" cy="324000"/>
                </a:xfrm>
                <a:prstGeom prst="rect">
                  <a:avLst/>
                </a:prstGeom>
                <a:noFill/>
                <a:ln>
                  <a:noFill/>
                </a:ln>
              </p:spPr>
              <p:txBody>
                <a:bodyPr wrap="square" rtlCol="0" anchor="ctr">
                  <a:noAutofit/>
                </a:bodyPr>
                <a:lstStyle/>
                <a:p>
                  <a:r>
                    <a:rPr lang="en-CA" sz="1400" b="1" dirty="0">
                      <a:solidFill>
                        <a:schemeClr val="accent3"/>
                      </a:solidFill>
                      <a:latin typeface="+mj-lt"/>
                      <a:ea typeface="Corbel" charset="0"/>
                      <a:cs typeface="Corbel" charset="0"/>
                    </a:rPr>
                    <a:t>Ensure Formal Processes &amp; Procedures are Implemented and Enforced</a:t>
                  </a:r>
                </a:p>
              </p:txBody>
            </p:sp>
            <p:sp>
              <p:nvSpPr>
                <p:cNvPr id="35" name="Rectangle 34">
                  <a:extLst>
                    <a:ext uri="{FF2B5EF4-FFF2-40B4-BE49-F238E27FC236}">
                      <a16:creationId xmlns:a16="http://schemas.microsoft.com/office/drawing/2014/main" id="{58B8A5FD-B760-4C20-AB91-C5B4AB06B76D}"/>
                    </a:ext>
                  </a:extLst>
                </p:cNvPr>
                <p:cNvSpPr/>
                <p:nvPr/>
              </p:nvSpPr>
              <p:spPr>
                <a:xfrm>
                  <a:off x="1668543" y="1836564"/>
                  <a:ext cx="6893565" cy="504000"/>
                </a:xfrm>
                <a:prstGeom prst="rect">
                  <a:avLst/>
                </a:prstGeom>
                <a:noFill/>
                <a:ln>
                  <a:noFill/>
                </a:ln>
              </p:spPr>
              <p:txBody>
                <a:bodyPr wrap="square" rtlCol="0" anchor="ctr">
                  <a:noAutofit/>
                </a:bodyPr>
                <a:lstStyle/>
                <a:p>
                  <a:r>
                    <a:rPr lang="en-CA" sz="1200">
                      <a:ea typeface="Corbel" charset="0"/>
                      <a:cs typeface="Corbel" charset="0"/>
                    </a:rPr>
                    <a:t>Ensure that recommendations are formalized and are built in such a way that they can be successfully enforced within the Municipality. </a:t>
                  </a:r>
                </a:p>
              </p:txBody>
            </p:sp>
          </p:grpSp>
          <p:grpSp>
            <p:nvGrpSpPr>
              <p:cNvPr id="47" name="Group 46">
                <a:extLst>
                  <a:ext uri="{FF2B5EF4-FFF2-40B4-BE49-F238E27FC236}">
                    <a16:creationId xmlns:a16="http://schemas.microsoft.com/office/drawing/2014/main" id="{790D9F98-255E-44B3-8744-CE864E297E81}"/>
                  </a:ext>
                </a:extLst>
              </p:cNvPr>
              <p:cNvGrpSpPr/>
              <p:nvPr/>
            </p:nvGrpSpPr>
            <p:grpSpPr>
              <a:xfrm>
                <a:off x="642951" y="1858433"/>
                <a:ext cx="756000" cy="756000"/>
                <a:chOff x="642951" y="1858433"/>
                <a:chExt cx="756000" cy="756000"/>
              </a:xfrm>
            </p:grpSpPr>
            <p:sp>
              <p:nvSpPr>
                <p:cNvPr id="36" name="Oval 35">
                  <a:extLst>
                    <a:ext uri="{FF2B5EF4-FFF2-40B4-BE49-F238E27FC236}">
                      <a16:creationId xmlns:a16="http://schemas.microsoft.com/office/drawing/2014/main" id="{30EDAE1B-2C31-405A-A427-CC8F444A863D}"/>
                    </a:ext>
                  </a:extLst>
                </p:cNvPr>
                <p:cNvSpPr>
                  <a:spLocks noChangeAspect="1"/>
                </p:cNvSpPr>
                <p:nvPr/>
              </p:nvSpPr>
              <p:spPr>
                <a:xfrm>
                  <a:off x="642951" y="1858433"/>
                  <a:ext cx="756000" cy="756000"/>
                </a:xfrm>
                <a:prstGeom prst="ellipse">
                  <a:avLst/>
                </a:prstGeom>
                <a:solidFill>
                  <a:schemeClr val="accent3"/>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pic>
              <p:nvPicPr>
                <p:cNvPr id="46" name="Graphic 45" descr="Workflow with solid fill">
                  <a:extLst>
                    <a:ext uri="{FF2B5EF4-FFF2-40B4-BE49-F238E27FC236}">
                      <a16:creationId xmlns:a16="http://schemas.microsoft.com/office/drawing/2014/main" id="{2924FA17-AA6F-4699-97C0-146B5A5839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951" y="2002433"/>
                  <a:ext cx="468000" cy="468000"/>
                </a:xfrm>
                <a:prstGeom prst="rect">
                  <a:avLst/>
                </a:prstGeom>
              </p:spPr>
            </p:pic>
          </p:grpSp>
        </p:grpSp>
        <p:grpSp>
          <p:nvGrpSpPr>
            <p:cNvPr id="59" name="Group 58">
              <a:extLst>
                <a:ext uri="{FF2B5EF4-FFF2-40B4-BE49-F238E27FC236}">
                  <a16:creationId xmlns:a16="http://schemas.microsoft.com/office/drawing/2014/main" id="{92FAF1DE-F5B7-4508-80EC-A0BC0EC1F870}"/>
                </a:ext>
              </a:extLst>
            </p:cNvPr>
            <p:cNvGrpSpPr/>
            <p:nvPr/>
          </p:nvGrpSpPr>
          <p:grpSpPr>
            <a:xfrm>
              <a:off x="642951" y="2874228"/>
              <a:ext cx="7429311" cy="803844"/>
              <a:chOff x="642951" y="2907936"/>
              <a:chExt cx="7429311" cy="803844"/>
            </a:xfrm>
          </p:grpSpPr>
          <p:grpSp>
            <p:nvGrpSpPr>
              <p:cNvPr id="29" name="Group 28">
                <a:extLst>
                  <a:ext uri="{FF2B5EF4-FFF2-40B4-BE49-F238E27FC236}">
                    <a16:creationId xmlns:a16="http://schemas.microsoft.com/office/drawing/2014/main" id="{35E6776A-19CC-42A5-8ECC-127E508E046A}"/>
                  </a:ext>
                </a:extLst>
              </p:cNvPr>
              <p:cNvGrpSpPr/>
              <p:nvPr/>
            </p:nvGrpSpPr>
            <p:grpSpPr>
              <a:xfrm>
                <a:off x="1604723" y="2907936"/>
                <a:ext cx="6467539" cy="803844"/>
                <a:chOff x="1668543" y="2441100"/>
                <a:chExt cx="6893565" cy="803844"/>
              </a:xfrm>
            </p:grpSpPr>
            <p:sp>
              <p:nvSpPr>
                <p:cNvPr id="30" name="Rectangle 29">
                  <a:extLst>
                    <a:ext uri="{FF2B5EF4-FFF2-40B4-BE49-F238E27FC236}">
                      <a16:creationId xmlns:a16="http://schemas.microsoft.com/office/drawing/2014/main" id="{A2FBEE3B-22FF-4AA7-A79C-8C02AB13A784}"/>
                    </a:ext>
                  </a:extLst>
                </p:cNvPr>
                <p:cNvSpPr/>
                <p:nvPr/>
              </p:nvSpPr>
              <p:spPr>
                <a:xfrm>
                  <a:off x="1668543" y="2441100"/>
                  <a:ext cx="6893565" cy="324000"/>
                </a:xfrm>
                <a:prstGeom prst="rect">
                  <a:avLst/>
                </a:prstGeom>
                <a:noFill/>
                <a:ln>
                  <a:noFill/>
                </a:ln>
              </p:spPr>
              <p:txBody>
                <a:bodyPr wrap="square" rtlCol="0" anchor="ctr">
                  <a:noAutofit/>
                </a:bodyPr>
                <a:lstStyle/>
                <a:p>
                  <a:r>
                    <a:rPr lang="en-CA" sz="1400" b="1">
                      <a:solidFill>
                        <a:schemeClr val="accent3"/>
                      </a:solidFill>
                      <a:latin typeface="+mj-lt"/>
                      <a:ea typeface="Corbel" charset="0"/>
                      <a:cs typeface="Corbel" charset="0"/>
                    </a:rPr>
                    <a:t>Ensure Internal Controls are Implemented Where Needed </a:t>
                  </a:r>
                </a:p>
              </p:txBody>
            </p:sp>
            <p:sp>
              <p:nvSpPr>
                <p:cNvPr id="31" name="Rectangle 30">
                  <a:extLst>
                    <a:ext uri="{FF2B5EF4-FFF2-40B4-BE49-F238E27FC236}">
                      <a16:creationId xmlns:a16="http://schemas.microsoft.com/office/drawing/2014/main" id="{7C0C61D0-C523-4E4C-90E8-23CE8136564C}"/>
                    </a:ext>
                  </a:extLst>
                </p:cNvPr>
                <p:cNvSpPr/>
                <p:nvPr/>
              </p:nvSpPr>
              <p:spPr>
                <a:xfrm>
                  <a:off x="1668543" y="2740944"/>
                  <a:ext cx="6893565" cy="504000"/>
                </a:xfrm>
                <a:prstGeom prst="rect">
                  <a:avLst/>
                </a:prstGeom>
                <a:noFill/>
                <a:ln>
                  <a:noFill/>
                </a:ln>
              </p:spPr>
              <p:txBody>
                <a:bodyPr wrap="square" rtlCol="0" anchor="ctr">
                  <a:noAutofit/>
                </a:bodyPr>
                <a:lstStyle/>
                <a:p>
                  <a:r>
                    <a:rPr lang="en-CA" sz="1200">
                      <a:ea typeface="Corbel" charset="0"/>
                      <a:cs typeface="Corbel" charset="0"/>
                    </a:rPr>
                    <a:t>Ensure that recommendations assign additional internal controls (i.e., additional review and approval procedures, segregation of duties, etc.) where needed.</a:t>
                  </a:r>
                </a:p>
              </p:txBody>
            </p:sp>
          </p:grpSp>
          <p:grpSp>
            <p:nvGrpSpPr>
              <p:cNvPr id="50" name="Group 49">
                <a:extLst>
                  <a:ext uri="{FF2B5EF4-FFF2-40B4-BE49-F238E27FC236}">
                    <a16:creationId xmlns:a16="http://schemas.microsoft.com/office/drawing/2014/main" id="{8CEA80C0-94EF-4E2E-81EC-A7ACF8785D9D}"/>
                  </a:ext>
                </a:extLst>
              </p:cNvPr>
              <p:cNvGrpSpPr/>
              <p:nvPr/>
            </p:nvGrpSpPr>
            <p:grpSpPr>
              <a:xfrm>
                <a:off x="642951" y="2931858"/>
                <a:ext cx="756000" cy="756000"/>
                <a:chOff x="642951" y="2931858"/>
                <a:chExt cx="756000" cy="756000"/>
              </a:xfrm>
            </p:grpSpPr>
            <p:sp>
              <p:nvSpPr>
                <p:cNvPr id="37" name="Oval 36">
                  <a:extLst>
                    <a:ext uri="{FF2B5EF4-FFF2-40B4-BE49-F238E27FC236}">
                      <a16:creationId xmlns:a16="http://schemas.microsoft.com/office/drawing/2014/main" id="{6F6937E9-A103-4C70-8348-7E0CBEEF6F09}"/>
                    </a:ext>
                  </a:extLst>
                </p:cNvPr>
                <p:cNvSpPr>
                  <a:spLocks noChangeAspect="1"/>
                </p:cNvSpPr>
                <p:nvPr/>
              </p:nvSpPr>
              <p:spPr>
                <a:xfrm>
                  <a:off x="642951" y="2931858"/>
                  <a:ext cx="756000" cy="756000"/>
                </a:xfrm>
                <a:prstGeom prst="ellipse">
                  <a:avLst/>
                </a:prstGeom>
                <a:solidFill>
                  <a:schemeClr val="accent3"/>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pic>
              <p:nvPicPr>
                <p:cNvPr id="49" name="Graphic 48" descr="Steering Wheel with solid fill">
                  <a:extLst>
                    <a:ext uri="{FF2B5EF4-FFF2-40B4-BE49-F238E27FC236}">
                      <a16:creationId xmlns:a16="http://schemas.microsoft.com/office/drawing/2014/main" id="{E0C43E05-38B5-405A-AABE-9AED7E1F5A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951" y="3057858"/>
                  <a:ext cx="504000" cy="504000"/>
                </a:xfrm>
                <a:prstGeom prst="rect">
                  <a:avLst/>
                </a:prstGeom>
              </p:spPr>
            </p:pic>
          </p:grpSp>
        </p:grpSp>
        <p:grpSp>
          <p:nvGrpSpPr>
            <p:cNvPr id="58" name="Group 57">
              <a:extLst>
                <a:ext uri="{FF2B5EF4-FFF2-40B4-BE49-F238E27FC236}">
                  <a16:creationId xmlns:a16="http://schemas.microsoft.com/office/drawing/2014/main" id="{A0985E06-3C1E-450C-B22F-8E186407C9C1}"/>
                </a:ext>
              </a:extLst>
            </p:cNvPr>
            <p:cNvGrpSpPr/>
            <p:nvPr/>
          </p:nvGrpSpPr>
          <p:grpSpPr>
            <a:xfrm>
              <a:off x="642951" y="3964507"/>
              <a:ext cx="7429311" cy="803843"/>
              <a:chOff x="642951" y="3981361"/>
              <a:chExt cx="7429311" cy="803843"/>
            </a:xfrm>
          </p:grpSpPr>
          <p:grpSp>
            <p:nvGrpSpPr>
              <p:cNvPr id="25" name="Group 24">
                <a:extLst>
                  <a:ext uri="{FF2B5EF4-FFF2-40B4-BE49-F238E27FC236}">
                    <a16:creationId xmlns:a16="http://schemas.microsoft.com/office/drawing/2014/main" id="{13F6C806-D1CE-4B4E-A64A-2F11762C8782}"/>
                  </a:ext>
                </a:extLst>
              </p:cNvPr>
              <p:cNvGrpSpPr/>
              <p:nvPr/>
            </p:nvGrpSpPr>
            <p:grpSpPr>
              <a:xfrm>
                <a:off x="1604723" y="3981361"/>
                <a:ext cx="6467539" cy="803843"/>
                <a:chOff x="1668543" y="3345480"/>
                <a:chExt cx="6893565" cy="803843"/>
              </a:xfrm>
            </p:grpSpPr>
            <p:sp>
              <p:nvSpPr>
                <p:cNvPr id="26" name="Rectangle 25">
                  <a:extLst>
                    <a:ext uri="{FF2B5EF4-FFF2-40B4-BE49-F238E27FC236}">
                      <a16:creationId xmlns:a16="http://schemas.microsoft.com/office/drawing/2014/main" id="{4D11A989-5533-4734-9BDD-BA18AE9E110E}"/>
                    </a:ext>
                  </a:extLst>
                </p:cNvPr>
                <p:cNvSpPr/>
                <p:nvPr/>
              </p:nvSpPr>
              <p:spPr>
                <a:xfrm>
                  <a:off x="1668543" y="3345480"/>
                  <a:ext cx="6893565" cy="324000"/>
                </a:xfrm>
                <a:prstGeom prst="rect">
                  <a:avLst/>
                </a:prstGeom>
                <a:noFill/>
                <a:ln>
                  <a:noFill/>
                </a:ln>
              </p:spPr>
              <p:txBody>
                <a:bodyPr wrap="square" rtlCol="0" anchor="ctr">
                  <a:noAutofit/>
                </a:bodyPr>
                <a:lstStyle/>
                <a:p>
                  <a:r>
                    <a:rPr lang="en-CA" sz="1400" b="1">
                      <a:solidFill>
                        <a:schemeClr val="accent3"/>
                      </a:solidFill>
                      <a:latin typeface="+mj-lt"/>
                      <a:ea typeface="Corbel" charset="0"/>
                      <a:cs typeface="Corbel" charset="0"/>
                    </a:rPr>
                    <a:t>Consider Opportunities </a:t>
                  </a:r>
                  <a:r>
                    <a:rPr lang="en-CA" sz="1400" b="1">
                      <a:solidFill>
                        <a:srgbClr val="0C3343"/>
                      </a:solidFill>
                      <a:latin typeface="+mj-lt"/>
                      <a:ea typeface="Corbel" charset="0"/>
                      <a:cs typeface="Corbel" charset="0"/>
                    </a:rPr>
                    <a:t>for Modernization - Automation and </a:t>
                  </a:r>
                  <a:r>
                    <a:rPr lang="en-CA" sz="1400" b="1">
                      <a:solidFill>
                        <a:schemeClr val="accent3"/>
                      </a:solidFill>
                      <a:latin typeface="+mj-lt"/>
                      <a:ea typeface="Corbel" charset="0"/>
                      <a:cs typeface="Corbel" charset="0"/>
                    </a:rPr>
                    <a:t>Digitization</a:t>
                  </a:r>
                </a:p>
              </p:txBody>
            </p:sp>
            <p:sp>
              <p:nvSpPr>
                <p:cNvPr id="27" name="Rectangle 26">
                  <a:extLst>
                    <a:ext uri="{FF2B5EF4-FFF2-40B4-BE49-F238E27FC236}">
                      <a16:creationId xmlns:a16="http://schemas.microsoft.com/office/drawing/2014/main" id="{2D6296F8-894A-47FC-8C49-3D05FF24E78E}"/>
                    </a:ext>
                  </a:extLst>
                </p:cNvPr>
                <p:cNvSpPr/>
                <p:nvPr/>
              </p:nvSpPr>
              <p:spPr>
                <a:xfrm>
                  <a:off x="1668543" y="3645323"/>
                  <a:ext cx="6893565" cy="504000"/>
                </a:xfrm>
                <a:prstGeom prst="rect">
                  <a:avLst/>
                </a:prstGeom>
                <a:noFill/>
                <a:ln>
                  <a:noFill/>
                </a:ln>
              </p:spPr>
              <p:txBody>
                <a:bodyPr wrap="square" rtlCol="0" anchor="ctr">
                  <a:noAutofit/>
                </a:bodyPr>
                <a:lstStyle/>
                <a:p>
                  <a:r>
                    <a:rPr lang="en-CA" sz="1200">
                      <a:ea typeface="Corbel" charset="0"/>
                      <a:cs typeface="Corbel" charset="0"/>
                    </a:rPr>
                    <a:t>Ensure that recommendations achieve efficiencies by improving processes through increased automation and digitization.</a:t>
                  </a:r>
                </a:p>
              </p:txBody>
            </p:sp>
          </p:grpSp>
          <p:grpSp>
            <p:nvGrpSpPr>
              <p:cNvPr id="53" name="Group 52">
                <a:extLst>
                  <a:ext uri="{FF2B5EF4-FFF2-40B4-BE49-F238E27FC236}">
                    <a16:creationId xmlns:a16="http://schemas.microsoft.com/office/drawing/2014/main" id="{68DCB9F4-A84E-49F3-B3C9-EDB2C5A8656F}"/>
                  </a:ext>
                </a:extLst>
              </p:cNvPr>
              <p:cNvGrpSpPr/>
              <p:nvPr/>
            </p:nvGrpSpPr>
            <p:grpSpPr>
              <a:xfrm>
                <a:off x="642951" y="4005282"/>
                <a:ext cx="756000" cy="756000"/>
                <a:chOff x="642951" y="4005282"/>
                <a:chExt cx="756000" cy="756000"/>
              </a:xfrm>
            </p:grpSpPr>
            <p:sp>
              <p:nvSpPr>
                <p:cNvPr id="38" name="Oval 37">
                  <a:extLst>
                    <a:ext uri="{FF2B5EF4-FFF2-40B4-BE49-F238E27FC236}">
                      <a16:creationId xmlns:a16="http://schemas.microsoft.com/office/drawing/2014/main" id="{871546CC-3633-48F6-BFD2-CD021F9F40DE}"/>
                    </a:ext>
                  </a:extLst>
                </p:cNvPr>
                <p:cNvSpPr>
                  <a:spLocks noChangeAspect="1"/>
                </p:cNvSpPr>
                <p:nvPr/>
              </p:nvSpPr>
              <p:spPr>
                <a:xfrm>
                  <a:off x="642951" y="4005282"/>
                  <a:ext cx="756000" cy="756000"/>
                </a:xfrm>
                <a:prstGeom prst="ellipse">
                  <a:avLst/>
                </a:prstGeom>
                <a:solidFill>
                  <a:schemeClr val="accent3"/>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pic>
              <p:nvPicPr>
                <p:cNvPr id="52" name="Graphic 51" descr="Robot with solid fill">
                  <a:extLst>
                    <a:ext uri="{FF2B5EF4-FFF2-40B4-BE49-F238E27FC236}">
                      <a16:creationId xmlns:a16="http://schemas.microsoft.com/office/drawing/2014/main" id="{9739CA4A-FC2A-4BA1-90D8-895F377F97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951" y="4131282"/>
                  <a:ext cx="504000" cy="504000"/>
                </a:xfrm>
                <a:prstGeom prst="rect">
                  <a:avLst/>
                </a:prstGeom>
              </p:spPr>
            </p:pic>
          </p:grpSp>
        </p:grpSp>
        <p:grpSp>
          <p:nvGrpSpPr>
            <p:cNvPr id="57" name="Group 56">
              <a:extLst>
                <a:ext uri="{FF2B5EF4-FFF2-40B4-BE49-F238E27FC236}">
                  <a16:creationId xmlns:a16="http://schemas.microsoft.com/office/drawing/2014/main" id="{29A1816B-451F-400B-8499-BD32B6720023}"/>
                </a:ext>
              </a:extLst>
            </p:cNvPr>
            <p:cNvGrpSpPr/>
            <p:nvPr/>
          </p:nvGrpSpPr>
          <p:grpSpPr>
            <a:xfrm>
              <a:off x="642951" y="5054784"/>
              <a:ext cx="7429311" cy="803843"/>
              <a:chOff x="642951" y="5054784"/>
              <a:chExt cx="7429311" cy="803843"/>
            </a:xfrm>
          </p:grpSpPr>
          <p:grpSp>
            <p:nvGrpSpPr>
              <p:cNvPr id="21" name="Group 20">
                <a:extLst>
                  <a:ext uri="{FF2B5EF4-FFF2-40B4-BE49-F238E27FC236}">
                    <a16:creationId xmlns:a16="http://schemas.microsoft.com/office/drawing/2014/main" id="{55983960-3B0F-40DE-99D2-D50D09BADD57}"/>
                  </a:ext>
                </a:extLst>
              </p:cNvPr>
              <p:cNvGrpSpPr/>
              <p:nvPr/>
            </p:nvGrpSpPr>
            <p:grpSpPr>
              <a:xfrm>
                <a:off x="1604723" y="5054784"/>
                <a:ext cx="6467539" cy="803843"/>
                <a:chOff x="1668543" y="3345480"/>
                <a:chExt cx="6893565" cy="803843"/>
              </a:xfrm>
            </p:grpSpPr>
            <p:sp>
              <p:nvSpPr>
                <p:cNvPr id="22" name="Rectangle 21">
                  <a:extLst>
                    <a:ext uri="{FF2B5EF4-FFF2-40B4-BE49-F238E27FC236}">
                      <a16:creationId xmlns:a16="http://schemas.microsoft.com/office/drawing/2014/main" id="{0F4C8F8C-9181-43EB-B744-D181B204AF03}"/>
                    </a:ext>
                  </a:extLst>
                </p:cNvPr>
                <p:cNvSpPr/>
                <p:nvPr/>
              </p:nvSpPr>
              <p:spPr>
                <a:xfrm>
                  <a:off x="1668543" y="3345480"/>
                  <a:ext cx="6893565" cy="324000"/>
                </a:xfrm>
                <a:prstGeom prst="rect">
                  <a:avLst/>
                </a:prstGeom>
                <a:noFill/>
                <a:ln>
                  <a:noFill/>
                </a:ln>
              </p:spPr>
              <p:txBody>
                <a:bodyPr wrap="square" rtlCol="0" anchor="ctr">
                  <a:noAutofit/>
                </a:bodyPr>
                <a:lstStyle/>
                <a:p>
                  <a:r>
                    <a:rPr lang="en-CA" sz="1400" b="1">
                      <a:solidFill>
                        <a:schemeClr val="accent3"/>
                      </a:solidFill>
                      <a:latin typeface="+mj-lt"/>
                      <a:ea typeface="Corbel" charset="0"/>
                      <a:cs typeface="Corbel" charset="0"/>
                    </a:rPr>
                    <a:t>Ensure Processes are Aligned with Financial Policies</a:t>
                  </a:r>
                </a:p>
              </p:txBody>
            </p:sp>
            <p:sp>
              <p:nvSpPr>
                <p:cNvPr id="23" name="Rectangle 22">
                  <a:extLst>
                    <a:ext uri="{FF2B5EF4-FFF2-40B4-BE49-F238E27FC236}">
                      <a16:creationId xmlns:a16="http://schemas.microsoft.com/office/drawing/2014/main" id="{CACEFE93-F554-4F0B-B8C8-324DEED63390}"/>
                    </a:ext>
                  </a:extLst>
                </p:cNvPr>
                <p:cNvSpPr/>
                <p:nvPr/>
              </p:nvSpPr>
              <p:spPr>
                <a:xfrm>
                  <a:off x="1668543" y="3645323"/>
                  <a:ext cx="6893565" cy="504000"/>
                </a:xfrm>
                <a:prstGeom prst="rect">
                  <a:avLst/>
                </a:prstGeom>
                <a:noFill/>
                <a:ln>
                  <a:noFill/>
                </a:ln>
              </p:spPr>
              <p:txBody>
                <a:bodyPr wrap="square" rtlCol="0" anchor="ctr">
                  <a:noAutofit/>
                </a:bodyPr>
                <a:lstStyle/>
                <a:p>
                  <a:r>
                    <a:rPr lang="en-CA" sz="1200">
                      <a:ea typeface="Corbel" charset="0"/>
                      <a:cs typeface="Corbel" charset="0"/>
                    </a:rPr>
                    <a:t>Ensure that recommendations regarding the Finance Department’s processes are aligned with the Municipality’s financial policies (old and new).</a:t>
                  </a:r>
                </a:p>
              </p:txBody>
            </p:sp>
          </p:grpSp>
          <p:grpSp>
            <p:nvGrpSpPr>
              <p:cNvPr id="56" name="Group 55">
                <a:extLst>
                  <a:ext uri="{FF2B5EF4-FFF2-40B4-BE49-F238E27FC236}">
                    <a16:creationId xmlns:a16="http://schemas.microsoft.com/office/drawing/2014/main" id="{69733545-191D-462B-93BE-D84F905B7710}"/>
                  </a:ext>
                </a:extLst>
              </p:cNvPr>
              <p:cNvGrpSpPr/>
              <p:nvPr/>
            </p:nvGrpSpPr>
            <p:grpSpPr>
              <a:xfrm>
                <a:off x="642951" y="5078705"/>
                <a:ext cx="756000" cy="756000"/>
                <a:chOff x="642951" y="5078705"/>
                <a:chExt cx="756000" cy="756000"/>
              </a:xfrm>
            </p:grpSpPr>
            <p:sp>
              <p:nvSpPr>
                <p:cNvPr id="39" name="Oval 38">
                  <a:extLst>
                    <a:ext uri="{FF2B5EF4-FFF2-40B4-BE49-F238E27FC236}">
                      <a16:creationId xmlns:a16="http://schemas.microsoft.com/office/drawing/2014/main" id="{F2779476-E309-48E1-84CC-51A57924C13E}"/>
                    </a:ext>
                  </a:extLst>
                </p:cNvPr>
                <p:cNvSpPr>
                  <a:spLocks noChangeAspect="1"/>
                </p:cNvSpPr>
                <p:nvPr/>
              </p:nvSpPr>
              <p:spPr>
                <a:xfrm>
                  <a:off x="642951" y="5078705"/>
                  <a:ext cx="756000" cy="756000"/>
                </a:xfrm>
                <a:prstGeom prst="ellipse">
                  <a:avLst/>
                </a:prstGeom>
                <a:solidFill>
                  <a:schemeClr val="accent3"/>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pic>
              <p:nvPicPr>
                <p:cNvPr id="55" name="Graphic 54" descr="Cheers with solid fill">
                  <a:extLst>
                    <a:ext uri="{FF2B5EF4-FFF2-40B4-BE49-F238E27FC236}">
                      <a16:creationId xmlns:a16="http://schemas.microsoft.com/office/drawing/2014/main" id="{CDE95CF2-A240-4293-93DC-BEED2869AB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8951" y="5204705"/>
                  <a:ext cx="504000" cy="504000"/>
                </a:xfrm>
                <a:prstGeom prst="rect">
                  <a:avLst/>
                </a:prstGeom>
              </p:spPr>
            </p:pic>
          </p:grpSp>
        </p:grpSp>
      </p:grpSp>
    </p:spTree>
    <p:extLst>
      <p:ext uri="{BB962C8B-B14F-4D97-AF65-F5344CB8AC3E}">
        <p14:creationId xmlns:p14="http://schemas.microsoft.com/office/powerpoint/2010/main" val="383156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0C838-AA33-4D27-A3AF-B0F1DBB3B299}"/>
              </a:ext>
            </a:extLst>
          </p:cNvPr>
          <p:cNvSpPr>
            <a:spLocks noGrp="1"/>
          </p:cNvSpPr>
          <p:nvPr>
            <p:ph type="title"/>
          </p:nvPr>
        </p:nvSpPr>
        <p:spPr>
          <a:xfrm>
            <a:off x="638173" y="2136000"/>
            <a:ext cx="8154990" cy="1107996"/>
          </a:xfrm>
        </p:spPr>
        <p:txBody>
          <a:bodyPr/>
          <a:lstStyle/>
          <a:p>
            <a:r>
              <a:rPr lang="en-CA"/>
              <a:t>Future State Process Recommendations</a:t>
            </a:r>
          </a:p>
        </p:txBody>
      </p:sp>
      <p:sp>
        <p:nvSpPr>
          <p:cNvPr id="4" name="Slide Number Placeholder 3">
            <a:extLst>
              <a:ext uri="{FF2B5EF4-FFF2-40B4-BE49-F238E27FC236}">
                <a16:creationId xmlns:a16="http://schemas.microsoft.com/office/drawing/2014/main" id="{F24CD902-636B-47AC-9F4D-CB8B8DA4D4BA}"/>
              </a:ext>
            </a:extLst>
          </p:cNvPr>
          <p:cNvSpPr>
            <a:spLocks noGrp="1"/>
          </p:cNvSpPr>
          <p:nvPr>
            <p:ph type="sldNum" sz="quarter" idx="4294967295"/>
          </p:nvPr>
        </p:nvSpPr>
        <p:spPr>
          <a:xfrm>
            <a:off x="11691938" y="6237288"/>
            <a:ext cx="500062" cy="249237"/>
          </a:xfrm>
        </p:spPr>
        <p:txBody>
          <a:bodyPr/>
          <a:lstStyle/>
          <a:p>
            <a:fld id="{524D1A82-BAD5-4898-8C77-C821410AB1EA}" type="slidenum">
              <a:rPr lang="en-CA" smtClean="0"/>
              <a:t>11</a:t>
            </a:fld>
            <a:endParaRPr lang="en-CA"/>
          </a:p>
        </p:txBody>
      </p:sp>
    </p:spTree>
    <p:extLst>
      <p:ext uri="{BB962C8B-B14F-4D97-AF65-F5344CB8AC3E}">
        <p14:creationId xmlns:p14="http://schemas.microsoft.com/office/powerpoint/2010/main" val="25922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12</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588661" y="662136"/>
            <a:ext cx="10915637" cy="436786"/>
          </a:xfrm>
          <a:prstGeom prst="rect">
            <a:avLst/>
          </a:prstGeom>
        </p:spPr>
        <p:txBody>
          <a:bodyPr vert="horz" wrap="square" lIns="0" tIns="0" rIns="0" bIns="0" rtlCol="0" anchor="t" anchorCtr="0">
            <a:noAutofit/>
          </a:bodyPr>
          <a:lstStyle/>
          <a:p>
            <a:pPr>
              <a:spcBef>
                <a:spcPts val="600"/>
              </a:spcBef>
              <a:spcAft>
                <a:spcPts val="600"/>
              </a:spcAft>
            </a:pPr>
            <a:r>
              <a:rPr lang="en-CA" sz="1200"/>
              <a:t>Building on the observations and opportunities identified in the Report, MNP developed six (6) recommendations for the Finance Department to consider. The recommendations are the result of highlighted opportunities discovered during the current state assessment and are reinforced by the insights provided during the future state workshop.</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588661" y="222514"/>
            <a:ext cx="11116453" cy="436216"/>
          </a:xfrm>
          <a:prstGeom prst="rect">
            <a:avLst/>
          </a:prstGeom>
          <a:ln>
            <a:solidFill>
              <a:schemeClr val="bg1"/>
            </a:solidFill>
          </a:ln>
        </p:spPr>
        <p:txBody>
          <a:bodyPr vert="horz" wrap="square" lIns="0" tIns="0" rIns="0" bIns="0" rtlCol="0" anchor="t" anchorCtr="0">
            <a:normAutofit fontScale="92500" lnSpcReduction="10000"/>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CA" sz="3600"/>
              <a:t>Future State Process Recommendations (1/2)</a:t>
            </a:r>
            <a:endParaRPr lang="en-US" sz="3600"/>
          </a:p>
        </p:txBody>
      </p:sp>
      <p:grpSp>
        <p:nvGrpSpPr>
          <p:cNvPr id="55" name="Group 54">
            <a:extLst>
              <a:ext uri="{FF2B5EF4-FFF2-40B4-BE49-F238E27FC236}">
                <a16:creationId xmlns:a16="http://schemas.microsoft.com/office/drawing/2014/main" id="{AD15F74B-52DA-43CC-85B5-2573003F7170}"/>
              </a:ext>
            </a:extLst>
          </p:cNvPr>
          <p:cNvGrpSpPr/>
          <p:nvPr/>
        </p:nvGrpSpPr>
        <p:grpSpPr>
          <a:xfrm>
            <a:off x="5154478" y="3722176"/>
            <a:ext cx="1440000" cy="2780729"/>
            <a:chOff x="5073796" y="1970777"/>
            <a:chExt cx="1440000" cy="2780729"/>
          </a:xfrm>
        </p:grpSpPr>
        <p:sp>
          <p:nvSpPr>
            <p:cNvPr id="35" name="Freeform 120">
              <a:extLst>
                <a:ext uri="{FF2B5EF4-FFF2-40B4-BE49-F238E27FC236}">
                  <a16:creationId xmlns:a16="http://schemas.microsoft.com/office/drawing/2014/main" id="{CBE7C8B7-DF10-4F53-ADB8-AA078FA965AE}"/>
                </a:ext>
              </a:extLst>
            </p:cNvPr>
            <p:cNvSpPr>
              <a:spLocks noChangeAspect="1"/>
            </p:cNvSpPr>
            <p:nvPr/>
          </p:nvSpPr>
          <p:spPr bwMode="auto">
            <a:xfrm>
              <a:off x="5073796" y="3109707"/>
              <a:ext cx="1440000" cy="1641799"/>
            </a:xfrm>
            <a:custGeom>
              <a:avLst/>
              <a:gdLst>
                <a:gd name="T0" fmla="*/ 244 w 244"/>
                <a:gd name="T1" fmla="*/ 200 h 278"/>
                <a:gd name="T2" fmla="*/ 244 w 244"/>
                <a:gd name="T3" fmla="*/ 78 h 278"/>
                <a:gd name="T4" fmla="*/ 236 w 244"/>
                <a:gd name="T5" fmla="*/ 63 h 278"/>
                <a:gd name="T6" fmla="*/ 131 w 244"/>
                <a:gd name="T7" fmla="*/ 3 h 278"/>
                <a:gd name="T8" fmla="*/ 113 w 244"/>
                <a:gd name="T9" fmla="*/ 3 h 278"/>
                <a:gd name="T10" fmla="*/ 8 w 244"/>
                <a:gd name="T11" fmla="*/ 63 h 278"/>
                <a:gd name="T12" fmla="*/ 0 w 244"/>
                <a:gd name="T13" fmla="*/ 78 h 278"/>
                <a:gd name="T14" fmla="*/ 0 w 244"/>
                <a:gd name="T15" fmla="*/ 200 h 278"/>
                <a:gd name="T16" fmla="*/ 8 w 244"/>
                <a:gd name="T17" fmla="*/ 215 h 278"/>
                <a:gd name="T18" fmla="*/ 113 w 244"/>
                <a:gd name="T19" fmla="*/ 275 h 278"/>
                <a:gd name="T20" fmla="*/ 131 w 244"/>
                <a:gd name="T21" fmla="*/ 275 h 278"/>
                <a:gd name="T22" fmla="*/ 236 w 244"/>
                <a:gd name="T23" fmla="*/ 215 h 278"/>
                <a:gd name="T24" fmla="*/ 244 w 244"/>
                <a:gd name="T25" fmla="*/ 20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78">
                  <a:moveTo>
                    <a:pt x="244" y="200"/>
                  </a:moveTo>
                  <a:cubicBezTo>
                    <a:pt x="244" y="78"/>
                    <a:pt x="244" y="78"/>
                    <a:pt x="244" y="78"/>
                  </a:cubicBezTo>
                  <a:cubicBezTo>
                    <a:pt x="244" y="72"/>
                    <a:pt x="241" y="66"/>
                    <a:pt x="236" y="63"/>
                  </a:cubicBezTo>
                  <a:cubicBezTo>
                    <a:pt x="131" y="3"/>
                    <a:pt x="131" y="3"/>
                    <a:pt x="131" y="3"/>
                  </a:cubicBezTo>
                  <a:cubicBezTo>
                    <a:pt x="125" y="0"/>
                    <a:pt x="119" y="0"/>
                    <a:pt x="113" y="3"/>
                  </a:cubicBezTo>
                  <a:cubicBezTo>
                    <a:pt x="8" y="63"/>
                    <a:pt x="8" y="63"/>
                    <a:pt x="8" y="63"/>
                  </a:cubicBezTo>
                  <a:cubicBezTo>
                    <a:pt x="3" y="66"/>
                    <a:pt x="0" y="72"/>
                    <a:pt x="0" y="78"/>
                  </a:cubicBezTo>
                  <a:cubicBezTo>
                    <a:pt x="0" y="200"/>
                    <a:pt x="0" y="200"/>
                    <a:pt x="0" y="200"/>
                  </a:cubicBezTo>
                  <a:cubicBezTo>
                    <a:pt x="0" y="206"/>
                    <a:pt x="3" y="212"/>
                    <a:pt x="8" y="215"/>
                  </a:cubicBezTo>
                  <a:cubicBezTo>
                    <a:pt x="113" y="275"/>
                    <a:pt x="113" y="275"/>
                    <a:pt x="113" y="275"/>
                  </a:cubicBezTo>
                  <a:cubicBezTo>
                    <a:pt x="119" y="278"/>
                    <a:pt x="125" y="278"/>
                    <a:pt x="131" y="275"/>
                  </a:cubicBezTo>
                  <a:cubicBezTo>
                    <a:pt x="236" y="215"/>
                    <a:pt x="236" y="215"/>
                    <a:pt x="236" y="215"/>
                  </a:cubicBezTo>
                  <a:cubicBezTo>
                    <a:pt x="241" y="212"/>
                    <a:pt x="244" y="206"/>
                    <a:pt x="244" y="200"/>
                  </a:cubicBezTo>
                  <a:close/>
                </a:path>
              </a:pathLst>
            </a:custGeom>
            <a:solidFill>
              <a:schemeClr val="bg1"/>
            </a:solidFill>
            <a:ln w="50800">
              <a:solidFill>
                <a:schemeClr val="accent5"/>
              </a:solidFill>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a:extLst>
                <a:ext uri="{FF2B5EF4-FFF2-40B4-BE49-F238E27FC236}">
                  <a16:creationId xmlns:a16="http://schemas.microsoft.com/office/drawing/2014/main" id="{12561DD3-9DB2-4E75-A18A-4101CD5D3B55}"/>
                </a:ext>
              </a:extLst>
            </p:cNvPr>
            <p:cNvGrpSpPr/>
            <p:nvPr/>
          </p:nvGrpSpPr>
          <p:grpSpPr>
            <a:xfrm rot="10800000">
              <a:off x="5546339" y="1970777"/>
              <a:ext cx="529218" cy="1315576"/>
              <a:chOff x="1712859" y="3977070"/>
              <a:chExt cx="430912" cy="1071199"/>
            </a:xfrm>
          </p:grpSpPr>
          <p:cxnSp>
            <p:nvCxnSpPr>
              <p:cNvPr id="44" name="Straight Connector 43">
                <a:extLst>
                  <a:ext uri="{FF2B5EF4-FFF2-40B4-BE49-F238E27FC236}">
                    <a16:creationId xmlns:a16="http://schemas.microsoft.com/office/drawing/2014/main" id="{C8BF467C-6686-4700-ADC6-F60467C2821C}"/>
                  </a:ext>
                </a:extLst>
              </p:cNvPr>
              <p:cNvCxnSpPr>
                <a:cxnSpLocks/>
              </p:cNvCxnSpPr>
              <p:nvPr/>
            </p:nvCxnSpPr>
            <p:spPr>
              <a:xfrm>
                <a:off x="1928316" y="3977070"/>
                <a:ext cx="0" cy="711044"/>
              </a:xfrm>
              <a:prstGeom prst="line">
                <a:avLst/>
              </a:prstGeom>
              <a:ln w="19050">
                <a:solidFill>
                  <a:schemeClr val="bg1">
                    <a:lumMod val="6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45" name="Freeform 121">
                <a:extLst>
                  <a:ext uri="{FF2B5EF4-FFF2-40B4-BE49-F238E27FC236}">
                    <a16:creationId xmlns:a16="http://schemas.microsoft.com/office/drawing/2014/main" id="{6AF162F6-9DBA-4262-AE79-2B0E380ADD58}"/>
                  </a:ext>
                </a:extLst>
              </p:cNvPr>
              <p:cNvSpPr>
                <a:spLocks/>
              </p:cNvSpPr>
              <p:nvPr/>
            </p:nvSpPr>
            <p:spPr bwMode="auto">
              <a:xfrm flipV="1">
                <a:off x="1712859" y="4558809"/>
                <a:ext cx="430912" cy="489460"/>
              </a:xfrm>
              <a:custGeom>
                <a:avLst/>
                <a:gdLst>
                  <a:gd name="T0" fmla="*/ 78 w 78"/>
                  <a:gd name="T1" fmla="*/ 63 h 88"/>
                  <a:gd name="T2" fmla="*/ 78 w 78"/>
                  <a:gd name="T3" fmla="*/ 25 h 88"/>
                  <a:gd name="T4" fmla="*/ 75 w 78"/>
                  <a:gd name="T5" fmla="*/ 20 h 88"/>
                  <a:gd name="T6" fmla="*/ 42 w 78"/>
                  <a:gd name="T7" fmla="*/ 1 h 88"/>
                  <a:gd name="T8" fmla="*/ 36 w 78"/>
                  <a:gd name="T9" fmla="*/ 1 h 88"/>
                  <a:gd name="T10" fmla="*/ 3 w 78"/>
                  <a:gd name="T11" fmla="*/ 20 h 88"/>
                  <a:gd name="T12" fmla="*/ 0 w 78"/>
                  <a:gd name="T13" fmla="*/ 25 h 88"/>
                  <a:gd name="T14" fmla="*/ 0 w 78"/>
                  <a:gd name="T15" fmla="*/ 63 h 88"/>
                  <a:gd name="T16" fmla="*/ 3 w 78"/>
                  <a:gd name="T17" fmla="*/ 68 h 88"/>
                  <a:gd name="T18" fmla="*/ 36 w 78"/>
                  <a:gd name="T19" fmla="*/ 87 h 88"/>
                  <a:gd name="T20" fmla="*/ 42 w 78"/>
                  <a:gd name="T21" fmla="*/ 87 h 88"/>
                  <a:gd name="T22" fmla="*/ 75 w 78"/>
                  <a:gd name="T23" fmla="*/ 68 h 88"/>
                  <a:gd name="T24" fmla="*/ 78 w 78"/>
                  <a:gd name="T25"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88">
                    <a:moveTo>
                      <a:pt x="78" y="63"/>
                    </a:moveTo>
                    <a:cubicBezTo>
                      <a:pt x="78" y="25"/>
                      <a:pt x="78" y="25"/>
                      <a:pt x="78" y="25"/>
                    </a:cubicBezTo>
                    <a:cubicBezTo>
                      <a:pt x="78" y="23"/>
                      <a:pt x="77" y="21"/>
                      <a:pt x="75" y="20"/>
                    </a:cubicBezTo>
                    <a:cubicBezTo>
                      <a:pt x="42" y="1"/>
                      <a:pt x="42" y="1"/>
                      <a:pt x="42" y="1"/>
                    </a:cubicBezTo>
                    <a:cubicBezTo>
                      <a:pt x="40" y="0"/>
                      <a:pt x="38" y="0"/>
                      <a:pt x="36" y="1"/>
                    </a:cubicBezTo>
                    <a:cubicBezTo>
                      <a:pt x="3" y="20"/>
                      <a:pt x="3" y="20"/>
                      <a:pt x="3" y="20"/>
                    </a:cubicBezTo>
                    <a:cubicBezTo>
                      <a:pt x="1" y="21"/>
                      <a:pt x="0" y="23"/>
                      <a:pt x="0" y="25"/>
                    </a:cubicBezTo>
                    <a:cubicBezTo>
                      <a:pt x="0" y="63"/>
                      <a:pt x="0" y="63"/>
                      <a:pt x="0" y="63"/>
                    </a:cubicBezTo>
                    <a:cubicBezTo>
                      <a:pt x="0" y="65"/>
                      <a:pt x="1" y="67"/>
                      <a:pt x="3" y="68"/>
                    </a:cubicBezTo>
                    <a:cubicBezTo>
                      <a:pt x="36" y="87"/>
                      <a:pt x="36" y="87"/>
                      <a:pt x="36" y="87"/>
                    </a:cubicBezTo>
                    <a:cubicBezTo>
                      <a:pt x="38" y="88"/>
                      <a:pt x="40" y="88"/>
                      <a:pt x="42" y="87"/>
                    </a:cubicBezTo>
                    <a:cubicBezTo>
                      <a:pt x="75" y="68"/>
                      <a:pt x="75" y="68"/>
                      <a:pt x="75" y="68"/>
                    </a:cubicBezTo>
                    <a:cubicBezTo>
                      <a:pt x="77" y="67"/>
                      <a:pt x="78" y="65"/>
                      <a:pt x="78" y="63"/>
                    </a:cubicBezTo>
                    <a:close/>
                  </a:path>
                </a:pathLst>
              </a:custGeom>
              <a:solidFill>
                <a:schemeClr val="accent5"/>
              </a:solidFill>
              <a:ln>
                <a:noFill/>
              </a:ln>
            </p:spPr>
            <p:txBody>
              <a:bodyPr vert="horz" wrap="square" lIns="121920" tIns="60960" rIns="121920" bIns="60960" numCol="1" anchor="ctr" anchorCtr="0" compatLnSpc="1">
                <a:prstTxWarp prst="textNoShape">
                  <a:avLst/>
                </a:prstTxWarp>
              </a:bodyPr>
              <a:lstStyle/>
              <a:p>
                <a:pPr algn="ctr"/>
                <a:r>
                  <a:rPr lang="en-US" sz="2000">
                    <a:solidFill>
                      <a:schemeClr val="bg1"/>
                    </a:solidFill>
                    <a:latin typeface="+mj-lt"/>
                  </a:rPr>
                  <a:t>2</a:t>
                </a:r>
              </a:p>
            </p:txBody>
          </p:sp>
        </p:grpSp>
      </p:grpSp>
      <p:sp>
        <p:nvSpPr>
          <p:cNvPr id="57" name="TextBox 56">
            <a:extLst>
              <a:ext uri="{FF2B5EF4-FFF2-40B4-BE49-F238E27FC236}">
                <a16:creationId xmlns:a16="http://schemas.microsoft.com/office/drawing/2014/main" id="{C9BF6C4B-D5E6-4E92-AEC9-9565C272CA1B}"/>
              </a:ext>
            </a:extLst>
          </p:cNvPr>
          <p:cNvSpPr txBox="1"/>
          <p:nvPr/>
        </p:nvSpPr>
        <p:spPr>
          <a:xfrm>
            <a:off x="3651779" y="1129421"/>
            <a:ext cx="4445399" cy="1459952"/>
          </a:xfrm>
          <a:prstGeom prst="rect">
            <a:avLst/>
          </a:prstGeom>
          <a:noFill/>
        </p:spPr>
        <p:txBody>
          <a:bodyPr wrap="square" rtlCol="0">
            <a:noAutofit/>
          </a:bodyPr>
          <a:lstStyle/>
          <a:p>
            <a:pPr algn="ctr">
              <a:lnSpc>
                <a:spcPct val="120000"/>
              </a:lnSpc>
              <a:spcBef>
                <a:spcPts val="600"/>
              </a:spcBef>
            </a:pPr>
            <a:r>
              <a:rPr lang="en-CA" sz="1600" b="1">
                <a:solidFill>
                  <a:schemeClr val="accent5"/>
                </a:solidFill>
                <a:latin typeface="+mj-lt"/>
              </a:rPr>
              <a:t>Modernization - Automation and Digitization</a:t>
            </a:r>
          </a:p>
          <a:p>
            <a:pPr algn="ctr"/>
            <a:r>
              <a:rPr lang="en-CA" sz="1100">
                <a:latin typeface="Segoe UI Semilight (body)"/>
              </a:rPr>
              <a:t>Transitioning to a digital document system could eliminate the manual steps required to print and file documents and significantly reduce the amount of misplaced documentation, protecting the Department from potential audit risks. In addition, utilizing the organization’s shared secured systems (SharePoint) is key to eliminating document’s physical integrity and security risks. W</a:t>
            </a:r>
            <a:r>
              <a:rPr lang="en-CA" sz="1100">
                <a:ea typeface="Corbel" charset="0"/>
                <a:cs typeface="Corbel" charset="0"/>
              </a:rPr>
              <a:t>hen dealing with external data storage devices (e.g., USB), a password is needed to prevent any unwanted access.  As a </a:t>
            </a:r>
            <a:r>
              <a:rPr lang="en-CA" sz="1100" b="1">
                <a:solidFill>
                  <a:schemeClr val="accent5"/>
                </a:solidFill>
                <a:ea typeface="Corbel" charset="0"/>
                <a:cs typeface="Corbel" charset="0"/>
              </a:rPr>
              <a:t>first step towards digitization</a:t>
            </a:r>
            <a:r>
              <a:rPr lang="en-CA" sz="1100">
                <a:ea typeface="Corbel" charset="0"/>
                <a:cs typeface="Corbel" charset="0"/>
              </a:rPr>
              <a:t>, the approval processes will need to happen minimally via email. </a:t>
            </a:r>
          </a:p>
          <a:p>
            <a:pPr algn="ctr"/>
            <a:r>
              <a:rPr lang="en-CA" sz="1100">
                <a:ea typeface="Corbel" charset="0"/>
                <a:cs typeface="Corbel" charset="0"/>
              </a:rPr>
              <a:t>Furthermore, a new software or system could potentially be implemented to replace the traditional punch cards and processes for the payroll process. </a:t>
            </a:r>
          </a:p>
        </p:txBody>
      </p:sp>
      <p:grpSp>
        <p:nvGrpSpPr>
          <p:cNvPr id="54" name="Group 53">
            <a:extLst>
              <a:ext uri="{FF2B5EF4-FFF2-40B4-BE49-F238E27FC236}">
                <a16:creationId xmlns:a16="http://schemas.microsoft.com/office/drawing/2014/main" id="{7EFB6945-BB78-4A4F-885F-CD93B93134E6}"/>
              </a:ext>
            </a:extLst>
          </p:cNvPr>
          <p:cNvGrpSpPr/>
          <p:nvPr/>
        </p:nvGrpSpPr>
        <p:grpSpPr>
          <a:xfrm>
            <a:off x="123432" y="1378935"/>
            <a:ext cx="3678480" cy="5256550"/>
            <a:chOff x="2263953" y="2166420"/>
            <a:chExt cx="3678480" cy="5256550"/>
          </a:xfrm>
        </p:grpSpPr>
        <p:sp>
          <p:nvSpPr>
            <p:cNvPr id="31" name="TextBox 30">
              <a:extLst>
                <a:ext uri="{FF2B5EF4-FFF2-40B4-BE49-F238E27FC236}">
                  <a16:creationId xmlns:a16="http://schemas.microsoft.com/office/drawing/2014/main" id="{BA7F96DB-F6D8-480D-9FD2-3AAA349BC584}"/>
                </a:ext>
              </a:extLst>
            </p:cNvPr>
            <p:cNvSpPr txBox="1"/>
            <p:nvPr/>
          </p:nvSpPr>
          <p:spPr>
            <a:xfrm>
              <a:off x="2263953" y="5012665"/>
              <a:ext cx="3678480" cy="2410305"/>
            </a:xfrm>
            <a:prstGeom prst="rect">
              <a:avLst/>
            </a:prstGeom>
            <a:noFill/>
          </p:spPr>
          <p:txBody>
            <a:bodyPr wrap="square" lIns="91440" tIns="45720" rIns="91440" bIns="45720" rtlCol="0" anchor="t">
              <a:noAutofit/>
            </a:bodyPr>
            <a:lstStyle/>
            <a:p>
              <a:pPr algn="ctr">
                <a:lnSpc>
                  <a:spcPct val="120000"/>
                </a:lnSpc>
                <a:spcBef>
                  <a:spcPts val="600"/>
                </a:spcBef>
              </a:pPr>
              <a:r>
                <a:rPr lang="en-CA" sz="1600" b="1">
                  <a:solidFill>
                    <a:schemeClr val="tx2"/>
                  </a:solidFill>
                  <a:latin typeface="+mj-lt"/>
                </a:rPr>
                <a:t>Proper Use of Internal Controls</a:t>
              </a:r>
            </a:p>
            <a:p>
              <a:pPr algn="ctr">
                <a:lnSpc>
                  <a:spcPct val="120000"/>
                </a:lnSpc>
                <a:spcBef>
                  <a:spcPts val="600"/>
                </a:spcBef>
              </a:pPr>
              <a:r>
                <a:rPr lang="en-US" sz="1100"/>
                <a:t>Additional </a:t>
              </a:r>
              <a:r>
                <a:rPr lang="en-US" sz="1100" b="1">
                  <a:solidFill>
                    <a:schemeClr val="accent3"/>
                  </a:solidFill>
                </a:rPr>
                <a:t>internal control </a:t>
              </a:r>
              <a:r>
                <a:rPr lang="en-US" sz="1100"/>
                <a:t>steps are recommended for the following processes: </a:t>
              </a:r>
            </a:p>
            <a:p>
              <a:pPr marL="228600" indent="-228600" algn="ctr">
                <a:spcBef>
                  <a:spcPts val="600"/>
                </a:spcBef>
                <a:buAutoNum type="arabicPeriod"/>
              </a:pPr>
              <a:r>
                <a:rPr lang="en-US" sz="1100"/>
                <a:t>The taxation (revenue) process needs </a:t>
              </a:r>
              <a:r>
                <a:rPr lang="en-US" sz="1100" b="1">
                  <a:solidFill>
                    <a:schemeClr val="accent3"/>
                  </a:solidFill>
                </a:rPr>
                <a:t>updated approval procedures</a:t>
              </a:r>
              <a:r>
                <a:rPr lang="en-US" sz="1100"/>
                <a:t>; </a:t>
              </a:r>
              <a:endParaRPr lang="en-US" sz="1100">
                <a:cs typeface="Segoe UI Semilight"/>
              </a:endParaRPr>
            </a:p>
            <a:p>
              <a:pPr marL="228600" indent="-228600" algn="ctr">
                <a:spcBef>
                  <a:spcPts val="600"/>
                </a:spcBef>
                <a:buAutoNum type="arabicPeriod"/>
              </a:pPr>
              <a:r>
                <a:rPr lang="en-US" sz="1100"/>
                <a:t>The water &amp; sewers process needs an additional step to </a:t>
              </a:r>
              <a:r>
                <a:rPr lang="en-US" sz="1100" b="1">
                  <a:solidFill>
                    <a:schemeClr val="accent3"/>
                  </a:solidFill>
                </a:rPr>
                <a:t>inform the CAO </a:t>
              </a:r>
              <a:r>
                <a:rPr lang="en-US" sz="1100">
                  <a:ea typeface="+mn-lt"/>
                  <a:cs typeface="+mn-lt"/>
                </a:rPr>
                <a:t>of the year’s forecasted taxation revenues outlook and/or changes</a:t>
              </a:r>
              <a:r>
                <a:rPr lang="en-US" sz="1100" i="1">
                  <a:ea typeface="+mn-lt"/>
                  <a:cs typeface="+mn-lt"/>
                </a:rPr>
                <a:t>; </a:t>
              </a:r>
            </a:p>
            <a:p>
              <a:pPr marL="228600" indent="-228600" algn="ctr">
                <a:spcBef>
                  <a:spcPts val="600"/>
                </a:spcBef>
                <a:buAutoNum type="arabicPeriod"/>
              </a:pPr>
              <a:r>
                <a:rPr lang="en-US" sz="1100" b="1">
                  <a:solidFill>
                    <a:schemeClr val="accent3"/>
                  </a:solidFill>
                  <a:ea typeface="+mn-lt"/>
                  <a:cs typeface="+mn-lt"/>
                </a:rPr>
                <a:t>Segregation of authority </a:t>
              </a:r>
              <a:r>
                <a:rPr lang="en-US" sz="1100">
                  <a:ea typeface="+mn-lt"/>
                  <a:cs typeface="+mn-lt"/>
                </a:rPr>
                <a:t>is necessary for the purchase process, accounts payable process, year-end process, and recreation process.</a:t>
              </a:r>
              <a:endParaRPr lang="en-US" sz="1100">
                <a:cs typeface="Segoe UI Semilight"/>
              </a:endParaRPr>
            </a:p>
            <a:p>
              <a:pPr algn="ctr">
                <a:lnSpc>
                  <a:spcPct val="120000"/>
                </a:lnSpc>
                <a:spcBef>
                  <a:spcPts val="600"/>
                </a:spcBef>
              </a:pPr>
              <a:endParaRPr lang="en-CA" sz="1200"/>
            </a:p>
          </p:txBody>
        </p:sp>
        <p:sp>
          <p:nvSpPr>
            <p:cNvPr id="33" name="Freeform 120">
              <a:extLst>
                <a:ext uri="{FF2B5EF4-FFF2-40B4-BE49-F238E27FC236}">
                  <a16:creationId xmlns:a16="http://schemas.microsoft.com/office/drawing/2014/main" id="{3318DAEA-95FB-45D2-945E-B530FA5625FD}"/>
                </a:ext>
              </a:extLst>
            </p:cNvPr>
            <p:cNvSpPr>
              <a:spLocks noChangeAspect="1"/>
            </p:cNvSpPr>
            <p:nvPr/>
          </p:nvSpPr>
          <p:spPr bwMode="auto">
            <a:xfrm>
              <a:off x="3385370" y="2166420"/>
              <a:ext cx="1440000" cy="1641799"/>
            </a:xfrm>
            <a:custGeom>
              <a:avLst/>
              <a:gdLst>
                <a:gd name="T0" fmla="*/ 244 w 244"/>
                <a:gd name="T1" fmla="*/ 200 h 278"/>
                <a:gd name="T2" fmla="*/ 244 w 244"/>
                <a:gd name="T3" fmla="*/ 78 h 278"/>
                <a:gd name="T4" fmla="*/ 236 w 244"/>
                <a:gd name="T5" fmla="*/ 63 h 278"/>
                <a:gd name="T6" fmla="*/ 131 w 244"/>
                <a:gd name="T7" fmla="*/ 3 h 278"/>
                <a:gd name="T8" fmla="*/ 113 w 244"/>
                <a:gd name="T9" fmla="*/ 3 h 278"/>
                <a:gd name="T10" fmla="*/ 8 w 244"/>
                <a:gd name="T11" fmla="*/ 63 h 278"/>
                <a:gd name="T12" fmla="*/ 0 w 244"/>
                <a:gd name="T13" fmla="*/ 78 h 278"/>
                <a:gd name="T14" fmla="*/ 0 w 244"/>
                <a:gd name="T15" fmla="*/ 200 h 278"/>
                <a:gd name="T16" fmla="*/ 8 w 244"/>
                <a:gd name="T17" fmla="*/ 215 h 278"/>
                <a:gd name="T18" fmla="*/ 113 w 244"/>
                <a:gd name="T19" fmla="*/ 275 h 278"/>
                <a:gd name="T20" fmla="*/ 131 w 244"/>
                <a:gd name="T21" fmla="*/ 275 h 278"/>
                <a:gd name="T22" fmla="*/ 236 w 244"/>
                <a:gd name="T23" fmla="*/ 215 h 278"/>
                <a:gd name="T24" fmla="*/ 244 w 244"/>
                <a:gd name="T25" fmla="*/ 20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78">
                  <a:moveTo>
                    <a:pt x="244" y="200"/>
                  </a:moveTo>
                  <a:cubicBezTo>
                    <a:pt x="244" y="78"/>
                    <a:pt x="244" y="78"/>
                    <a:pt x="244" y="78"/>
                  </a:cubicBezTo>
                  <a:cubicBezTo>
                    <a:pt x="244" y="72"/>
                    <a:pt x="241" y="66"/>
                    <a:pt x="236" y="63"/>
                  </a:cubicBezTo>
                  <a:cubicBezTo>
                    <a:pt x="131" y="3"/>
                    <a:pt x="131" y="3"/>
                    <a:pt x="131" y="3"/>
                  </a:cubicBezTo>
                  <a:cubicBezTo>
                    <a:pt x="125" y="0"/>
                    <a:pt x="119" y="0"/>
                    <a:pt x="113" y="3"/>
                  </a:cubicBezTo>
                  <a:cubicBezTo>
                    <a:pt x="8" y="63"/>
                    <a:pt x="8" y="63"/>
                    <a:pt x="8" y="63"/>
                  </a:cubicBezTo>
                  <a:cubicBezTo>
                    <a:pt x="3" y="66"/>
                    <a:pt x="0" y="72"/>
                    <a:pt x="0" y="78"/>
                  </a:cubicBezTo>
                  <a:cubicBezTo>
                    <a:pt x="0" y="200"/>
                    <a:pt x="0" y="200"/>
                    <a:pt x="0" y="200"/>
                  </a:cubicBezTo>
                  <a:cubicBezTo>
                    <a:pt x="0" y="206"/>
                    <a:pt x="3" y="212"/>
                    <a:pt x="8" y="215"/>
                  </a:cubicBezTo>
                  <a:cubicBezTo>
                    <a:pt x="113" y="275"/>
                    <a:pt x="113" y="275"/>
                    <a:pt x="113" y="275"/>
                  </a:cubicBezTo>
                  <a:cubicBezTo>
                    <a:pt x="119" y="278"/>
                    <a:pt x="125" y="278"/>
                    <a:pt x="131" y="275"/>
                  </a:cubicBezTo>
                  <a:cubicBezTo>
                    <a:pt x="236" y="215"/>
                    <a:pt x="236" y="215"/>
                    <a:pt x="236" y="215"/>
                  </a:cubicBezTo>
                  <a:cubicBezTo>
                    <a:pt x="241" y="212"/>
                    <a:pt x="244" y="206"/>
                    <a:pt x="244" y="200"/>
                  </a:cubicBezTo>
                  <a:close/>
                </a:path>
              </a:pathLst>
            </a:custGeom>
            <a:solidFill>
              <a:schemeClr val="bg1"/>
            </a:solidFill>
            <a:ln w="50800">
              <a:solidFill>
                <a:schemeClr val="accent1"/>
              </a:solidFill>
            </a:ln>
          </p:spPr>
          <p:txBody>
            <a:bodyPr vert="horz" wrap="square" lIns="121920" tIns="60960" rIns="121920" bIns="60960" numCol="1" anchor="t" anchorCtr="0" compatLnSpc="1">
              <a:prstTxWarp prst="textNoShape">
                <a:avLst/>
              </a:prstTxWarp>
            </a:bodyPr>
            <a:lstStyle/>
            <a:p>
              <a:endParaRPr lang="en-US" sz="2400"/>
            </a:p>
          </p:txBody>
        </p:sp>
        <p:grpSp>
          <p:nvGrpSpPr>
            <p:cNvPr id="37" name="Group 36">
              <a:extLst>
                <a:ext uri="{FF2B5EF4-FFF2-40B4-BE49-F238E27FC236}">
                  <a16:creationId xmlns:a16="http://schemas.microsoft.com/office/drawing/2014/main" id="{10E9D3FC-0A3B-4F21-BB1A-67DCC0CE7A1C}"/>
                </a:ext>
              </a:extLst>
            </p:cNvPr>
            <p:cNvGrpSpPr/>
            <p:nvPr/>
          </p:nvGrpSpPr>
          <p:grpSpPr>
            <a:xfrm>
              <a:off x="3838593" y="3668721"/>
              <a:ext cx="529200" cy="1343945"/>
              <a:chOff x="2101453" y="3966886"/>
              <a:chExt cx="529200" cy="1094299"/>
            </a:xfrm>
          </p:grpSpPr>
          <p:cxnSp>
            <p:nvCxnSpPr>
              <p:cNvPr id="38" name="Straight Connector 37">
                <a:extLst>
                  <a:ext uri="{FF2B5EF4-FFF2-40B4-BE49-F238E27FC236}">
                    <a16:creationId xmlns:a16="http://schemas.microsoft.com/office/drawing/2014/main" id="{DBCCA79B-5326-4CE5-821F-92D146924382}"/>
                  </a:ext>
                </a:extLst>
              </p:cNvPr>
              <p:cNvCxnSpPr>
                <a:cxnSpLocks/>
              </p:cNvCxnSpPr>
              <p:nvPr/>
            </p:nvCxnSpPr>
            <p:spPr>
              <a:xfrm>
                <a:off x="2366053" y="3966886"/>
                <a:ext cx="0" cy="711044"/>
              </a:xfrm>
              <a:prstGeom prst="line">
                <a:avLst/>
              </a:prstGeom>
              <a:ln w="19050">
                <a:solidFill>
                  <a:schemeClr val="bg1">
                    <a:lumMod val="6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39" name="Freeform 121">
                <a:extLst>
                  <a:ext uri="{FF2B5EF4-FFF2-40B4-BE49-F238E27FC236}">
                    <a16:creationId xmlns:a16="http://schemas.microsoft.com/office/drawing/2014/main" id="{A2A89B8B-397B-4F47-B31F-DE3C51D4336B}"/>
                  </a:ext>
                </a:extLst>
              </p:cNvPr>
              <p:cNvSpPr>
                <a:spLocks/>
              </p:cNvSpPr>
              <p:nvPr/>
            </p:nvSpPr>
            <p:spPr bwMode="auto">
              <a:xfrm>
                <a:off x="2101453" y="4571725"/>
                <a:ext cx="529200" cy="489460"/>
              </a:xfrm>
              <a:custGeom>
                <a:avLst/>
                <a:gdLst>
                  <a:gd name="T0" fmla="*/ 78 w 78"/>
                  <a:gd name="T1" fmla="*/ 63 h 88"/>
                  <a:gd name="T2" fmla="*/ 78 w 78"/>
                  <a:gd name="T3" fmla="*/ 25 h 88"/>
                  <a:gd name="T4" fmla="*/ 75 w 78"/>
                  <a:gd name="T5" fmla="*/ 20 h 88"/>
                  <a:gd name="T6" fmla="*/ 42 w 78"/>
                  <a:gd name="T7" fmla="*/ 1 h 88"/>
                  <a:gd name="T8" fmla="*/ 36 w 78"/>
                  <a:gd name="T9" fmla="*/ 1 h 88"/>
                  <a:gd name="T10" fmla="*/ 3 w 78"/>
                  <a:gd name="T11" fmla="*/ 20 h 88"/>
                  <a:gd name="T12" fmla="*/ 0 w 78"/>
                  <a:gd name="T13" fmla="*/ 25 h 88"/>
                  <a:gd name="T14" fmla="*/ 0 w 78"/>
                  <a:gd name="T15" fmla="*/ 63 h 88"/>
                  <a:gd name="T16" fmla="*/ 3 w 78"/>
                  <a:gd name="T17" fmla="*/ 68 h 88"/>
                  <a:gd name="T18" fmla="*/ 36 w 78"/>
                  <a:gd name="T19" fmla="*/ 87 h 88"/>
                  <a:gd name="T20" fmla="*/ 42 w 78"/>
                  <a:gd name="T21" fmla="*/ 87 h 88"/>
                  <a:gd name="T22" fmla="*/ 75 w 78"/>
                  <a:gd name="T23" fmla="*/ 68 h 88"/>
                  <a:gd name="T24" fmla="*/ 78 w 78"/>
                  <a:gd name="T25"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88">
                    <a:moveTo>
                      <a:pt x="78" y="63"/>
                    </a:moveTo>
                    <a:cubicBezTo>
                      <a:pt x="78" y="25"/>
                      <a:pt x="78" y="25"/>
                      <a:pt x="78" y="25"/>
                    </a:cubicBezTo>
                    <a:cubicBezTo>
                      <a:pt x="78" y="23"/>
                      <a:pt x="77" y="21"/>
                      <a:pt x="75" y="20"/>
                    </a:cubicBezTo>
                    <a:cubicBezTo>
                      <a:pt x="42" y="1"/>
                      <a:pt x="42" y="1"/>
                      <a:pt x="42" y="1"/>
                    </a:cubicBezTo>
                    <a:cubicBezTo>
                      <a:pt x="40" y="0"/>
                      <a:pt x="38" y="0"/>
                      <a:pt x="36" y="1"/>
                    </a:cubicBezTo>
                    <a:cubicBezTo>
                      <a:pt x="3" y="20"/>
                      <a:pt x="3" y="20"/>
                      <a:pt x="3" y="20"/>
                    </a:cubicBezTo>
                    <a:cubicBezTo>
                      <a:pt x="1" y="21"/>
                      <a:pt x="0" y="23"/>
                      <a:pt x="0" y="25"/>
                    </a:cubicBezTo>
                    <a:cubicBezTo>
                      <a:pt x="0" y="63"/>
                      <a:pt x="0" y="63"/>
                      <a:pt x="0" y="63"/>
                    </a:cubicBezTo>
                    <a:cubicBezTo>
                      <a:pt x="0" y="65"/>
                      <a:pt x="1" y="67"/>
                      <a:pt x="3" y="68"/>
                    </a:cubicBezTo>
                    <a:cubicBezTo>
                      <a:pt x="36" y="87"/>
                      <a:pt x="36" y="87"/>
                      <a:pt x="36" y="87"/>
                    </a:cubicBezTo>
                    <a:cubicBezTo>
                      <a:pt x="38" y="88"/>
                      <a:pt x="40" y="88"/>
                      <a:pt x="42" y="87"/>
                    </a:cubicBezTo>
                    <a:cubicBezTo>
                      <a:pt x="75" y="68"/>
                      <a:pt x="75" y="68"/>
                      <a:pt x="75" y="68"/>
                    </a:cubicBezTo>
                    <a:cubicBezTo>
                      <a:pt x="77" y="67"/>
                      <a:pt x="78" y="65"/>
                      <a:pt x="78" y="63"/>
                    </a:cubicBezTo>
                    <a:close/>
                  </a:path>
                </a:pathLst>
              </a:custGeom>
              <a:solidFill>
                <a:schemeClr val="accent1"/>
              </a:solidFill>
              <a:ln>
                <a:noFill/>
              </a:ln>
            </p:spPr>
            <p:txBody>
              <a:bodyPr vert="horz" wrap="square" lIns="121920" tIns="60960" rIns="121920" bIns="60960" numCol="1" anchor="ctr" anchorCtr="0" compatLnSpc="1">
                <a:prstTxWarp prst="textNoShape">
                  <a:avLst/>
                </a:prstTxWarp>
              </a:bodyPr>
              <a:lstStyle/>
              <a:p>
                <a:pPr algn="ctr"/>
                <a:r>
                  <a:rPr lang="en-US" sz="2000">
                    <a:solidFill>
                      <a:schemeClr val="bg1"/>
                    </a:solidFill>
                    <a:latin typeface="+mj-lt"/>
                  </a:rPr>
                  <a:t>1</a:t>
                </a:r>
              </a:p>
            </p:txBody>
          </p:sp>
        </p:grpSp>
      </p:grpSp>
      <p:grpSp>
        <p:nvGrpSpPr>
          <p:cNvPr id="71" name="Group 70">
            <a:extLst>
              <a:ext uri="{FF2B5EF4-FFF2-40B4-BE49-F238E27FC236}">
                <a16:creationId xmlns:a16="http://schemas.microsoft.com/office/drawing/2014/main" id="{24822DD2-86A4-4651-BE9A-114C4B843EEB}"/>
              </a:ext>
            </a:extLst>
          </p:cNvPr>
          <p:cNvGrpSpPr/>
          <p:nvPr/>
        </p:nvGrpSpPr>
        <p:grpSpPr>
          <a:xfrm>
            <a:off x="7215366" y="1554696"/>
            <a:ext cx="4853202" cy="3875636"/>
            <a:chOff x="6979007" y="1890474"/>
            <a:chExt cx="4853202" cy="3875636"/>
          </a:xfrm>
        </p:grpSpPr>
        <p:grpSp>
          <p:nvGrpSpPr>
            <p:cNvPr id="56" name="Group 55">
              <a:extLst>
                <a:ext uri="{FF2B5EF4-FFF2-40B4-BE49-F238E27FC236}">
                  <a16:creationId xmlns:a16="http://schemas.microsoft.com/office/drawing/2014/main" id="{A1D0B973-B198-41F2-B2A6-1375A9174F60}"/>
                </a:ext>
              </a:extLst>
            </p:cNvPr>
            <p:cNvGrpSpPr/>
            <p:nvPr/>
          </p:nvGrpSpPr>
          <p:grpSpPr>
            <a:xfrm>
              <a:off x="8685608" y="1890474"/>
              <a:ext cx="1440000" cy="2871871"/>
              <a:chOff x="6792262" y="2164037"/>
              <a:chExt cx="1440000" cy="2871871"/>
            </a:xfrm>
          </p:grpSpPr>
          <p:sp>
            <p:nvSpPr>
              <p:cNvPr id="36" name="Freeform 120">
                <a:extLst>
                  <a:ext uri="{FF2B5EF4-FFF2-40B4-BE49-F238E27FC236}">
                    <a16:creationId xmlns:a16="http://schemas.microsoft.com/office/drawing/2014/main" id="{DC26753A-71E2-4C49-BD8F-98F31E26F6B0}"/>
                  </a:ext>
                </a:extLst>
              </p:cNvPr>
              <p:cNvSpPr>
                <a:spLocks noChangeAspect="1"/>
              </p:cNvSpPr>
              <p:nvPr/>
            </p:nvSpPr>
            <p:spPr bwMode="auto">
              <a:xfrm>
                <a:off x="6792262" y="2164037"/>
                <a:ext cx="1440000" cy="1641799"/>
              </a:xfrm>
              <a:custGeom>
                <a:avLst/>
                <a:gdLst>
                  <a:gd name="T0" fmla="*/ 244 w 244"/>
                  <a:gd name="T1" fmla="*/ 200 h 278"/>
                  <a:gd name="T2" fmla="*/ 244 w 244"/>
                  <a:gd name="T3" fmla="*/ 78 h 278"/>
                  <a:gd name="T4" fmla="*/ 236 w 244"/>
                  <a:gd name="T5" fmla="*/ 63 h 278"/>
                  <a:gd name="T6" fmla="*/ 131 w 244"/>
                  <a:gd name="T7" fmla="*/ 3 h 278"/>
                  <a:gd name="T8" fmla="*/ 113 w 244"/>
                  <a:gd name="T9" fmla="*/ 3 h 278"/>
                  <a:gd name="T10" fmla="*/ 8 w 244"/>
                  <a:gd name="T11" fmla="*/ 63 h 278"/>
                  <a:gd name="T12" fmla="*/ 0 w 244"/>
                  <a:gd name="T13" fmla="*/ 78 h 278"/>
                  <a:gd name="T14" fmla="*/ 0 w 244"/>
                  <a:gd name="T15" fmla="*/ 200 h 278"/>
                  <a:gd name="T16" fmla="*/ 8 w 244"/>
                  <a:gd name="T17" fmla="*/ 215 h 278"/>
                  <a:gd name="T18" fmla="*/ 113 w 244"/>
                  <a:gd name="T19" fmla="*/ 275 h 278"/>
                  <a:gd name="T20" fmla="*/ 131 w 244"/>
                  <a:gd name="T21" fmla="*/ 275 h 278"/>
                  <a:gd name="T22" fmla="*/ 236 w 244"/>
                  <a:gd name="T23" fmla="*/ 215 h 278"/>
                  <a:gd name="T24" fmla="*/ 244 w 244"/>
                  <a:gd name="T25" fmla="*/ 20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78">
                    <a:moveTo>
                      <a:pt x="244" y="200"/>
                    </a:moveTo>
                    <a:cubicBezTo>
                      <a:pt x="244" y="78"/>
                      <a:pt x="244" y="78"/>
                      <a:pt x="244" y="78"/>
                    </a:cubicBezTo>
                    <a:cubicBezTo>
                      <a:pt x="244" y="72"/>
                      <a:pt x="241" y="66"/>
                      <a:pt x="236" y="63"/>
                    </a:cubicBezTo>
                    <a:cubicBezTo>
                      <a:pt x="131" y="3"/>
                      <a:pt x="131" y="3"/>
                      <a:pt x="131" y="3"/>
                    </a:cubicBezTo>
                    <a:cubicBezTo>
                      <a:pt x="125" y="0"/>
                      <a:pt x="119" y="0"/>
                      <a:pt x="113" y="3"/>
                    </a:cubicBezTo>
                    <a:cubicBezTo>
                      <a:pt x="8" y="63"/>
                      <a:pt x="8" y="63"/>
                      <a:pt x="8" y="63"/>
                    </a:cubicBezTo>
                    <a:cubicBezTo>
                      <a:pt x="3" y="66"/>
                      <a:pt x="0" y="72"/>
                      <a:pt x="0" y="78"/>
                    </a:cubicBezTo>
                    <a:cubicBezTo>
                      <a:pt x="0" y="200"/>
                      <a:pt x="0" y="200"/>
                      <a:pt x="0" y="200"/>
                    </a:cubicBezTo>
                    <a:cubicBezTo>
                      <a:pt x="0" y="206"/>
                      <a:pt x="3" y="212"/>
                      <a:pt x="8" y="215"/>
                    </a:cubicBezTo>
                    <a:cubicBezTo>
                      <a:pt x="113" y="275"/>
                      <a:pt x="113" y="275"/>
                      <a:pt x="113" y="275"/>
                    </a:cubicBezTo>
                    <a:cubicBezTo>
                      <a:pt x="119" y="278"/>
                      <a:pt x="125" y="278"/>
                      <a:pt x="131" y="275"/>
                    </a:cubicBezTo>
                    <a:cubicBezTo>
                      <a:pt x="236" y="215"/>
                      <a:pt x="236" y="215"/>
                      <a:pt x="236" y="215"/>
                    </a:cubicBezTo>
                    <a:cubicBezTo>
                      <a:pt x="241" y="212"/>
                      <a:pt x="244" y="206"/>
                      <a:pt x="244" y="200"/>
                    </a:cubicBezTo>
                    <a:close/>
                  </a:path>
                </a:pathLst>
              </a:custGeom>
              <a:solidFill>
                <a:schemeClr val="bg1"/>
              </a:solidFill>
              <a:ln w="50800">
                <a:solidFill>
                  <a:schemeClr val="accent4"/>
                </a:solidFill>
              </a:ln>
            </p:spPr>
            <p:txBody>
              <a:bodyPr vert="horz" wrap="square" lIns="121920" tIns="60960" rIns="121920" bIns="60960" numCol="1" anchor="t" anchorCtr="0" compatLnSpc="1">
                <a:prstTxWarp prst="textNoShape">
                  <a:avLst/>
                </a:prstTxWarp>
              </a:bodyPr>
              <a:lstStyle/>
              <a:p>
                <a:endParaRPr lang="en-US" sz="2400"/>
              </a:p>
            </p:txBody>
          </p:sp>
          <p:grpSp>
            <p:nvGrpSpPr>
              <p:cNvPr id="40" name="Group 39">
                <a:extLst>
                  <a:ext uri="{FF2B5EF4-FFF2-40B4-BE49-F238E27FC236}">
                    <a16:creationId xmlns:a16="http://schemas.microsoft.com/office/drawing/2014/main" id="{6EB4F1D0-3DCF-4FD1-9FEF-E0171C89085D}"/>
                  </a:ext>
                </a:extLst>
              </p:cNvPr>
              <p:cNvGrpSpPr/>
              <p:nvPr/>
            </p:nvGrpSpPr>
            <p:grpSpPr>
              <a:xfrm>
                <a:off x="7267104" y="3691962"/>
                <a:ext cx="529200" cy="1343946"/>
                <a:chOff x="2118812" y="3985814"/>
                <a:chExt cx="529200" cy="1094301"/>
              </a:xfrm>
              <a:solidFill>
                <a:schemeClr val="accent4"/>
              </a:solidFill>
            </p:grpSpPr>
            <p:cxnSp>
              <p:nvCxnSpPr>
                <p:cNvPr id="41" name="Straight Connector 40">
                  <a:extLst>
                    <a:ext uri="{FF2B5EF4-FFF2-40B4-BE49-F238E27FC236}">
                      <a16:creationId xmlns:a16="http://schemas.microsoft.com/office/drawing/2014/main" id="{44A6FCB7-413D-44D6-BDEE-37317570FD9C}"/>
                    </a:ext>
                  </a:extLst>
                </p:cNvPr>
                <p:cNvCxnSpPr>
                  <a:cxnSpLocks/>
                </p:cNvCxnSpPr>
                <p:nvPr/>
              </p:nvCxnSpPr>
              <p:spPr>
                <a:xfrm>
                  <a:off x="2383412" y="3985814"/>
                  <a:ext cx="0" cy="711044"/>
                </a:xfrm>
                <a:prstGeom prst="line">
                  <a:avLst/>
                </a:prstGeom>
                <a:grpFill/>
                <a:ln w="19050">
                  <a:solidFill>
                    <a:schemeClr val="bg2">
                      <a:lumMod val="7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42" name="Freeform 121">
                  <a:extLst>
                    <a:ext uri="{FF2B5EF4-FFF2-40B4-BE49-F238E27FC236}">
                      <a16:creationId xmlns:a16="http://schemas.microsoft.com/office/drawing/2014/main" id="{76550DE1-4A21-47EF-8C16-22BDFB7FD256}"/>
                    </a:ext>
                  </a:extLst>
                </p:cNvPr>
                <p:cNvSpPr>
                  <a:spLocks/>
                </p:cNvSpPr>
                <p:nvPr/>
              </p:nvSpPr>
              <p:spPr bwMode="auto">
                <a:xfrm>
                  <a:off x="2118812" y="4590655"/>
                  <a:ext cx="529200" cy="489460"/>
                </a:xfrm>
                <a:custGeom>
                  <a:avLst/>
                  <a:gdLst>
                    <a:gd name="T0" fmla="*/ 78 w 78"/>
                    <a:gd name="T1" fmla="*/ 63 h 88"/>
                    <a:gd name="T2" fmla="*/ 78 w 78"/>
                    <a:gd name="T3" fmla="*/ 25 h 88"/>
                    <a:gd name="T4" fmla="*/ 75 w 78"/>
                    <a:gd name="T5" fmla="*/ 20 h 88"/>
                    <a:gd name="T6" fmla="*/ 42 w 78"/>
                    <a:gd name="T7" fmla="*/ 1 h 88"/>
                    <a:gd name="T8" fmla="*/ 36 w 78"/>
                    <a:gd name="T9" fmla="*/ 1 h 88"/>
                    <a:gd name="T10" fmla="*/ 3 w 78"/>
                    <a:gd name="T11" fmla="*/ 20 h 88"/>
                    <a:gd name="T12" fmla="*/ 0 w 78"/>
                    <a:gd name="T13" fmla="*/ 25 h 88"/>
                    <a:gd name="T14" fmla="*/ 0 w 78"/>
                    <a:gd name="T15" fmla="*/ 63 h 88"/>
                    <a:gd name="T16" fmla="*/ 3 w 78"/>
                    <a:gd name="T17" fmla="*/ 68 h 88"/>
                    <a:gd name="T18" fmla="*/ 36 w 78"/>
                    <a:gd name="T19" fmla="*/ 87 h 88"/>
                    <a:gd name="T20" fmla="*/ 42 w 78"/>
                    <a:gd name="T21" fmla="*/ 87 h 88"/>
                    <a:gd name="T22" fmla="*/ 75 w 78"/>
                    <a:gd name="T23" fmla="*/ 68 h 88"/>
                    <a:gd name="T24" fmla="*/ 78 w 78"/>
                    <a:gd name="T25"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88">
                      <a:moveTo>
                        <a:pt x="78" y="63"/>
                      </a:moveTo>
                      <a:cubicBezTo>
                        <a:pt x="78" y="25"/>
                        <a:pt x="78" y="25"/>
                        <a:pt x="78" y="25"/>
                      </a:cubicBezTo>
                      <a:cubicBezTo>
                        <a:pt x="78" y="23"/>
                        <a:pt x="77" y="21"/>
                        <a:pt x="75" y="20"/>
                      </a:cubicBezTo>
                      <a:cubicBezTo>
                        <a:pt x="42" y="1"/>
                        <a:pt x="42" y="1"/>
                        <a:pt x="42" y="1"/>
                      </a:cubicBezTo>
                      <a:cubicBezTo>
                        <a:pt x="40" y="0"/>
                        <a:pt x="38" y="0"/>
                        <a:pt x="36" y="1"/>
                      </a:cubicBezTo>
                      <a:cubicBezTo>
                        <a:pt x="3" y="20"/>
                        <a:pt x="3" y="20"/>
                        <a:pt x="3" y="20"/>
                      </a:cubicBezTo>
                      <a:cubicBezTo>
                        <a:pt x="1" y="21"/>
                        <a:pt x="0" y="23"/>
                        <a:pt x="0" y="25"/>
                      </a:cubicBezTo>
                      <a:cubicBezTo>
                        <a:pt x="0" y="63"/>
                        <a:pt x="0" y="63"/>
                        <a:pt x="0" y="63"/>
                      </a:cubicBezTo>
                      <a:cubicBezTo>
                        <a:pt x="0" y="65"/>
                        <a:pt x="1" y="67"/>
                        <a:pt x="3" y="68"/>
                      </a:cubicBezTo>
                      <a:cubicBezTo>
                        <a:pt x="36" y="87"/>
                        <a:pt x="36" y="87"/>
                        <a:pt x="36" y="87"/>
                      </a:cubicBezTo>
                      <a:cubicBezTo>
                        <a:pt x="38" y="88"/>
                        <a:pt x="40" y="88"/>
                        <a:pt x="42" y="87"/>
                      </a:cubicBezTo>
                      <a:cubicBezTo>
                        <a:pt x="75" y="68"/>
                        <a:pt x="75" y="68"/>
                        <a:pt x="75" y="68"/>
                      </a:cubicBezTo>
                      <a:cubicBezTo>
                        <a:pt x="77" y="67"/>
                        <a:pt x="78" y="65"/>
                        <a:pt x="78" y="63"/>
                      </a:cubicBezTo>
                      <a:close/>
                    </a:path>
                  </a:pathLst>
                </a:custGeom>
                <a:grpFill/>
                <a:ln>
                  <a:solidFill>
                    <a:schemeClr val="accent4"/>
                  </a:solidFill>
                </a:ln>
              </p:spPr>
              <p:txBody>
                <a:bodyPr vert="horz" wrap="square" lIns="121920" tIns="60960" rIns="121920" bIns="60960" numCol="1" anchor="ctr" anchorCtr="0" compatLnSpc="1">
                  <a:prstTxWarp prst="textNoShape">
                    <a:avLst/>
                  </a:prstTxWarp>
                </a:bodyPr>
                <a:lstStyle/>
                <a:p>
                  <a:pPr algn="ctr"/>
                  <a:r>
                    <a:rPr lang="en-US" sz="2000">
                      <a:solidFill>
                        <a:schemeClr val="bg1"/>
                      </a:solidFill>
                      <a:latin typeface="+mj-lt"/>
                    </a:rPr>
                    <a:t>3</a:t>
                  </a:r>
                </a:p>
              </p:txBody>
            </p:sp>
          </p:grpSp>
        </p:grpSp>
        <p:sp>
          <p:nvSpPr>
            <p:cNvPr id="58" name="TextBox 57">
              <a:extLst>
                <a:ext uri="{FF2B5EF4-FFF2-40B4-BE49-F238E27FC236}">
                  <a16:creationId xmlns:a16="http://schemas.microsoft.com/office/drawing/2014/main" id="{7E1F4E1E-B942-4D93-8EA6-063144B31FB7}"/>
                </a:ext>
              </a:extLst>
            </p:cNvPr>
            <p:cNvSpPr txBox="1"/>
            <p:nvPr/>
          </p:nvSpPr>
          <p:spPr>
            <a:xfrm>
              <a:off x="6979007" y="4762350"/>
              <a:ext cx="4853202" cy="1003760"/>
            </a:xfrm>
            <a:prstGeom prst="rect">
              <a:avLst/>
            </a:prstGeom>
            <a:noFill/>
          </p:spPr>
          <p:txBody>
            <a:bodyPr wrap="square" lIns="91440" tIns="45720" rIns="91440" bIns="45720" rtlCol="0" anchor="t">
              <a:noAutofit/>
            </a:bodyPr>
            <a:lstStyle/>
            <a:p>
              <a:pPr algn="ctr">
                <a:lnSpc>
                  <a:spcPct val="120000"/>
                </a:lnSpc>
                <a:spcBef>
                  <a:spcPts val="600"/>
                </a:spcBef>
              </a:pPr>
              <a:r>
                <a:rPr lang="en-CA" sz="1600" b="1">
                  <a:solidFill>
                    <a:schemeClr val="accent4"/>
                  </a:solidFill>
                  <a:latin typeface="+mj-lt"/>
                </a:rPr>
                <a:t>Formal Processes &amp; Procedures for Budget Process</a:t>
              </a:r>
            </a:p>
            <a:p>
              <a:pPr algn="ctr">
                <a:lnSpc>
                  <a:spcPct val="120000"/>
                </a:lnSpc>
                <a:spcBef>
                  <a:spcPts val="600"/>
                </a:spcBef>
              </a:pPr>
              <a:r>
                <a:rPr lang="en-US" sz="1100"/>
                <a:t>Department managers need to be included in the budget creation process to facilitate their </a:t>
              </a:r>
              <a:r>
                <a:rPr lang="en-US" sz="1100" b="1">
                  <a:solidFill>
                    <a:schemeClr val="accent4"/>
                  </a:solidFill>
                </a:rPr>
                <a:t>professional accountability and input</a:t>
              </a:r>
              <a:r>
                <a:rPr lang="en-US" sz="1100"/>
                <a:t>. All budgets need to be revised at least once a year and transformed into a </a:t>
              </a:r>
              <a:r>
                <a:rPr lang="en-US" sz="1100" b="1">
                  <a:solidFill>
                    <a:schemeClr val="accent4"/>
                  </a:solidFill>
                </a:rPr>
                <a:t>current year forecast</a:t>
              </a:r>
              <a:r>
                <a:rPr lang="en-US" sz="1100"/>
                <a:t>. Department managers need to be informed of budgetary changes/constraints following discussions with Council and final budgeting. They will then be </a:t>
              </a:r>
              <a:r>
                <a:rPr lang="en-US" sz="1100" b="1">
                  <a:solidFill>
                    <a:schemeClr val="accent4"/>
                  </a:solidFill>
                </a:rPr>
                <a:t>accountable</a:t>
              </a:r>
              <a:r>
                <a:rPr lang="en-US" sz="1100"/>
                <a:t> to maintain a healthy budget throughout the year.</a:t>
              </a:r>
              <a:endParaRPr lang="en-CA" sz="1100"/>
            </a:p>
          </p:txBody>
        </p:sp>
        <p:grpSp>
          <p:nvGrpSpPr>
            <p:cNvPr id="66" name="Picture 27">
              <a:extLst>
                <a:ext uri="{FF2B5EF4-FFF2-40B4-BE49-F238E27FC236}">
                  <a16:creationId xmlns:a16="http://schemas.microsoft.com/office/drawing/2014/main" id="{D1A34260-2F1E-4E22-B06B-AC147D998FE9}"/>
                </a:ext>
              </a:extLst>
            </p:cNvPr>
            <p:cNvGrpSpPr/>
            <p:nvPr/>
          </p:nvGrpSpPr>
          <p:grpSpPr>
            <a:xfrm>
              <a:off x="9120217" y="2426976"/>
              <a:ext cx="571168" cy="568798"/>
              <a:chOff x="7940559" y="3744458"/>
              <a:chExt cx="571168" cy="568798"/>
            </a:xfrm>
          </p:grpSpPr>
          <p:sp>
            <p:nvSpPr>
              <p:cNvPr id="67" name="Freeform: Shape 66">
                <a:extLst>
                  <a:ext uri="{FF2B5EF4-FFF2-40B4-BE49-F238E27FC236}">
                    <a16:creationId xmlns:a16="http://schemas.microsoft.com/office/drawing/2014/main" id="{8BD9949F-D632-4CF7-8014-E6869B9E2CD6}"/>
                  </a:ext>
                </a:extLst>
              </p:cNvPr>
              <p:cNvSpPr/>
              <p:nvPr/>
            </p:nvSpPr>
            <p:spPr>
              <a:xfrm>
                <a:off x="8198888" y="3744458"/>
                <a:ext cx="312839" cy="308099"/>
              </a:xfrm>
              <a:custGeom>
                <a:avLst/>
                <a:gdLst>
                  <a:gd name="connsiteX0" fmla="*/ 310554 w 312839"/>
                  <a:gd name="connsiteY0" fmla="*/ 42691 h 308099"/>
                  <a:gd name="connsiteX1" fmla="*/ 267894 w 312839"/>
                  <a:gd name="connsiteY1" fmla="*/ 31 h 308099"/>
                  <a:gd name="connsiteX2" fmla="*/ 42745 w 312839"/>
                  <a:gd name="connsiteY2" fmla="*/ 31 h 308099"/>
                  <a:gd name="connsiteX3" fmla="*/ 85 w 312839"/>
                  <a:gd name="connsiteY3" fmla="*/ 42691 h 308099"/>
                  <a:gd name="connsiteX4" fmla="*/ 85 w 312839"/>
                  <a:gd name="connsiteY4" fmla="*/ 47431 h 308099"/>
                  <a:gd name="connsiteX5" fmla="*/ 19045 w 312839"/>
                  <a:gd name="connsiteY5" fmla="*/ 66391 h 308099"/>
                  <a:gd name="connsiteX6" fmla="*/ 38005 w 312839"/>
                  <a:gd name="connsiteY6" fmla="*/ 47431 h 308099"/>
                  <a:gd name="connsiteX7" fmla="*/ 38005 w 312839"/>
                  <a:gd name="connsiteY7" fmla="*/ 42691 h 308099"/>
                  <a:gd name="connsiteX8" fmla="*/ 42745 w 312839"/>
                  <a:gd name="connsiteY8" fmla="*/ 37951 h 308099"/>
                  <a:gd name="connsiteX9" fmla="*/ 267894 w 312839"/>
                  <a:gd name="connsiteY9" fmla="*/ 37951 h 308099"/>
                  <a:gd name="connsiteX10" fmla="*/ 272634 w 312839"/>
                  <a:gd name="connsiteY10" fmla="*/ 42691 h 308099"/>
                  <a:gd name="connsiteX11" fmla="*/ 272634 w 312839"/>
                  <a:gd name="connsiteY11" fmla="*/ 173041 h 308099"/>
                  <a:gd name="connsiteX12" fmla="*/ 267894 w 312839"/>
                  <a:gd name="connsiteY12" fmla="*/ 177781 h 308099"/>
                  <a:gd name="connsiteX13" fmla="*/ 59335 w 312839"/>
                  <a:gd name="connsiteY13" fmla="*/ 177781 h 308099"/>
                  <a:gd name="connsiteX14" fmla="*/ 49855 w 312839"/>
                  <a:gd name="connsiteY14" fmla="*/ 189631 h 308099"/>
                  <a:gd name="connsiteX15" fmla="*/ 49855 w 312839"/>
                  <a:gd name="connsiteY15" fmla="*/ 225181 h 308099"/>
                  <a:gd name="connsiteX16" fmla="*/ 61705 w 312839"/>
                  <a:gd name="connsiteY16" fmla="*/ 237031 h 308099"/>
                  <a:gd name="connsiteX17" fmla="*/ 132805 w 312839"/>
                  <a:gd name="connsiteY17" fmla="*/ 237031 h 308099"/>
                  <a:gd name="connsiteX18" fmla="*/ 137545 w 312839"/>
                  <a:gd name="connsiteY18" fmla="*/ 241771 h 308099"/>
                  <a:gd name="connsiteX19" fmla="*/ 137545 w 312839"/>
                  <a:gd name="connsiteY19" fmla="*/ 265471 h 308099"/>
                  <a:gd name="connsiteX20" fmla="*/ 132805 w 312839"/>
                  <a:gd name="connsiteY20" fmla="*/ 270211 h 308099"/>
                  <a:gd name="connsiteX21" fmla="*/ 97255 w 312839"/>
                  <a:gd name="connsiteY21" fmla="*/ 270211 h 308099"/>
                  <a:gd name="connsiteX22" fmla="*/ 78295 w 312839"/>
                  <a:gd name="connsiteY22" fmla="*/ 289171 h 308099"/>
                  <a:gd name="connsiteX23" fmla="*/ 97255 w 312839"/>
                  <a:gd name="connsiteY23" fmla="*/ 308131 h 308099"/>
                  <a:gd name="connsiteX24" fmla="*/ 222864 w 312839"/>
                  <a:gd name="connsiteY24" fmla="*/ 308131 h 308099"/>
                  <a:gd name="connsiteX25" fmla="*/ 241824 w 312839"/>
                  <a:gd name="connsiteY25" fmla="*/ 289171 h 308099"/>
                  <a:gd name="connsiteX26" fmla="*/ 222864 w 312839"/>
                  <a:gd name="connsiteY26" fmla="*/ 270211 h 308099"/>
                  <a:gd name="connsiteX27" fmla="*/ 182575 w 312839"/>
                  <a:gd name="connsiteY27" fmla="*/ 270211 h 308099"/>
                  <a:gd name="connsiteX28" fmla="*/ 177834 w 312839"/>
                  <a:gd name="connsiteY28" fmla="*/ 265471 h 308099"/>
                  <a:gd name="connsiteX29" fmla="*/ 177834 w 312839"/>
                  <a:gd name="connsiteY29" fmla="*/ 265471 h 308099"/>
                  <a:gd name="connsiteX30" fmla="*/ 177834 w 312839"/>
                  <a:gd name="connsiteY30" fmla="*/ 241771 h 308099"/>
                  <a:gd name="connsiteX31" fmla="*/ 182575 w 312839"/>
                  <a:gd name="connsiteY31" fmla="*/ 237031 h 308099"/>
                  <a:gd name="connsiteX32" fmla="*/ 182575 w 312839"/>
                  <a:gd name="connsiteY32" fmla="*/ 237031 h 308099"/>
                  <a:gd name="connsiteX33" fmla="*/ 270264 w 312839"/>
                  <a:gd name="connsiteY33" fmla="*/ 237031 h 308099"/>
                  <a:gd name="connsiteX34" fmla="*/ 312924 w 312839"/>
                  <a:gd name="connsiteY34" fmla="*/ 194371 h 308099"/>
                  <a:gd name="connsiteX35" fmla="*/ 310554 w 312839"/>
                  <a:gd name="connsiteY35" fmla="*/ 42691 h 308099"/>
                  <a:gd name="connsiteX36" fmla="*/ 310554 w 312839"/>
                  <a:gd name="connsiteY36" fmla="*/ 42691 h 30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2839" h="308099">
                    <a:moveTo>
                      <a:pt x="310554" y="42691"/>
                    </a:moveTo>
                    <a:cubicBezTo>
                      <a:pt x="310554" y="18991"/>
                      <a:pt x="291594" y="31"/>
                      <a:pt x="267894" y="31"/>
                    </a:cubicBezTo>
                    <a:lnTo>
                      <a:pt x="42745" y="31"/>
                    </a:lnTo>
                    <a:cubicBezTo>
                      <a:pt x="19045" y="31"/>
                      <a:pt x="85" y="18991"/>
                      <a:pt x="85" y="42691"/>
                    </a:cubicBezTo>
                    <a:lnTo>
                      <a:pt x="85" y="47431"/>
                    </a:lnTo>
                    <a:cubicBezTo>
                      <a:pt x="85" y="56911"/>
                      <a:pt x="7195" y="66391"/>
                      <a:pt x="19045" y="66391"/>
                    </a:cubicBezTo>
                    <a:cubicBezTo>
                      <a:pt x="30895" y="66391"/>
                      <a:pt x="38005" y="59281"/>
                      <a:pt x="38005" y="47431"/>
                    </a:cubicBezTo>
                    <a:lnTo>
                      <a:pt x="38005" y="42691"/>
                    </a:lnTo>
                    <a:cubicBezTo>
                      <a:pt x="38005" y="40321"/>
                      <a:pt x="40375" y="37951"/>
                      <a:pt x="42745" y="37951"/>
                    </a:cubicBezTo>
                    <a:lnTo>
                      <a:pt x="267894" y="37951"/>
                    </a:lnTo>
                    <a:cubicBezTo>
                      <a:pt x="270264" y="37951"/>
                      <a:pt x="272634" y="40321"/>
                      <a:pt x="272634" y="42691"/>
                    </a:cubicBezTo>
                    <a:lnTo>
                      <a:pt x="272634" y="173041"/>
                    </a:lnTo>
                    <a:cubicBezTo>
                      <a:pt x="272634" y="175411"/>
                      <a:pt x="270264" y="177781"/>
                      <a:pt x="267894" y="177781"/>
                    </a:cubicBezTo>
                    <a:lnTo>
                      <a:pt x="59335" y="177781"/>
                    </a:lnTo>
                    <a:cubicBezTo>
                      <a:pt x="54595" y="177781"/>
                      <a:pt x="49855" y="182521"/>
                      <a:pt x="49855" y="189631"/>
                    </a:cubicBezTo>
                    <a:lnTo>
                      <a:pt x="49855" y="225181"/>
                    </a:lnTo>
                    <a:cubicBezTo>
                      <a:pt x="49855" y="232291"/>
                      <a:pt x="54595" y="237031"/>
                      <a:pt x="61705" y="237031"/>
                    </a:cubicBezTo>
                    <a:lnTo>
                      <a:pt x="132805" y="237031"/>
                    </a:lnTo>
                    <a:cubicBezTo>
                      <a:pt x="135175" y="237031"/>
                      <a:pt x="137545" y="239401"/>
                      <a:pt x="137545" y="241771"/>
                    </a:cubicBezTo>
                    <a:lnTo>
                      <a:pt x="137545" y="265471"/>
                    </a:lnTo>
                    <a:cubicBezTo>
                      <a:pt x="137545" y="267841"/>
                      <a:pt x="135175" y="270211"/>
                      <a:pt x="132805" y="270211"/>
                    </a:cubicBezTo>
                    <a:lnTo>
                      <a:pt x="97255" y="270211"/>
                    </a:lnTo>
                    <a:cubicBezTo>
                      <a:pt x="87775" y="270211"/>
                      <a:pt x="78295" y="277321"/>
                      <a:pt x="78295" y="289171"/>
                    </a:cubicBezTo>
                    <a:cubicBezTo>
                      <a:pt x="78295" y="301021"/>
                      <a:pt x="87775" y="308131"/>
                      <a:pt x="97255" y="308131"/>
                    </a:cubicBezTo>
                    <a:lnTo>
                      <a:pt x="222864" y="308131"/>
                    </a:lnTo>
                    <a:cubicBezTo>
                      <a:pt x="232344" y="308131"/>
                      <a:pt x="241824" y="301021"/>
                      <a:pt x="241824" y="289171"/>
                    </a:cubicBezTo>
                    <a:cubicBezTo>
                      <a:pt x="241824" y="277321"/>
                      <a:pt x="234714" y="270211"/>
                      <a:pt x="222864" y="270211"/>
                    </a:cubicBezTo>
                    <a:lnTo>
                      <a:pt x="182575" y="270211"/>
                    </a:lnTo>
                    <a:cubicBezTo>
                      <a:pt x="180204" y="270211"/>
                      <a:pt x="177834" y="267841"/>
                      <a:pt x="177834" y="265471"/>
                    </a:cubicBezTo>
                    <a:lnTo>
                      <a:pt x="177834" y="265471"/>
                    </a:lnTo>
                    <a:lnTo>
                      <a:pt x="177834" y="241771"/>
                    </a:lnTo>
                    <a:cubicBezTo>
                      <a:pt x="177834" y="239401"/>
                      <a:pt x="180204" y="237031"/>
                      <a:pt x="182575" y="237031"/>
                    </a:cubicBezTo>
                    <a:lnTo>
                      <a:pt x="182575" y="237031"/>
                    </a:lnTo>
                    <a:lnTo>
                      <a:pt x="270264" y="237031"/>
                    </a:lnTo>
                    <a:cubicBezTo>
                      <a:pt x="293964" y="237031"/>
                      <a:pt x="310554" y="218071"/>
                      <a:pt x="312924" y="194371"/>
                    </a:cubicBezTo>
                    <a:lnTo>
                      <a:pt x="310554" y="42691"/>
                    </a:lnTo>
                    <a:lnTo>
                      <a:pt x="310554" y="42691"/>
                    </a:lnTo>
                    <a:close/>
                  </a:path>
                </a:pathLst>
              </a:custGeom>
              <a:solidFill>
                <a:schemeClr val="accent4"/>
              </a:solidFill>
              <a:ln w="23415" cap="flat">
                <a:noFill/>
                <a:prstDash val="solid"/>
                <a:miter/>
              </a:ln>
            </p:spPr>
            <p:txBody>
              <a:bodyPr rtlCol="0" anchor="ctr"/>
              <a:lstStyle/>
              <a:p>
                <a:endParaRPr lang="en-CA"/>
              </a:p>
            </p:txBody>
          </p:sp>
          <p:sp>
            <p:nvSpPr>
              <p:cNvPr id="68" name="Freeform: Shape 67">
                <a:extLst>
                  <a:ext uri="{FF2B5EF4-FFF2-40B4-BE49-F238E27FC236}">
                    <a16:creationId xmlns:a16="http://schemas.microsoft.com/office/drawing/2014/main" id="{2BF6BA83-F7EA-47E6-99E2-7F3BCA078288}"/>
                  </a:ext>
                </a:extLst>
              </p:cNvPr>
              <p:cNvSpPr/>
              <p:nvPr/>
            </p:nvSpPr>
            <p:spPr>
              <a:xfrm>
                <a:off x="8070908" y="3829777"/>
                <a:ext cx="210929" cy="199079"/>
              </a:xfrm>
              <a:custGeom>
                <a:avLst/>
                <a:gdLst>
                  <a:gd name="connsiteX0" fmla="*/ 135138 w 210929"/>
                  <a:gd name="connsiteY0" fmla="*/ 144608 h 199079"/>
                  <a:gd name="connsiteX1" fmla="*/ 135138 w 210929"/>
                  <a:gd name="connsiteY1" fmla="*/ 111428 h 199079"/>
                  <a:gd name="connsiteX2" fmla="*/ 118548 w 210929"/>
                  <a:gd name="connsiteY2" fmla="*/ 104318 h 199079"/>
                  <a:gd name="connsiteX3" fmla="*/ 111438 w 210929"/>
                  <a:gd name="connsiteY3" fmla="*/ 104318 h 199079"/>
                  <a:gd name="connsiteX4" fmla="*/ 104328 w 210929"/>
                  <a:gd name="connsiteY4" fmla="*/ 99578 h 199079"/>
                  <a:gd name="connsiteX5" fmla="*/ 104328 w 210929"/>
                  <a:gd name="connsiteY5" fmla="*/ 97208 h 199079"/>
                  <a:gd name="connsiteX6" fmla="*/ 187278 w 210929"/>
                  <a:gd name="connsiteY6" fmla="*/ 47438 h 199079"/>
                  <a:gd name="connsiteX7" fmla="*/ 210978 w 210929"/>
                  <a:gd name="connsiteY7" fmla="*/ 23738 h 199079"/>
                  <a:gd name="connsiteX8" fmla="*/ 187278 w 210929"/>
                  <a:gd name="connsiteY8" fmla="*/ 38 h 199079"/>
                  <a:gd name="connsiteX9" fmla="*/ 49818 w 210929"/>
                  <a:gd name="connsiteY9" fmla="*/ 101948 h 199079"/>
                  <a:gd name="connsiteX10" fmla="*/ 47448 w 210929"/>
                  <a:gd name="connsiteY10" fmla="*/ 104318 h 199079"/>
                  <a:gd name="connsiteX11" fmla="*/ 23748 w 210929"/>
                  <a:gd name="connsiteY11" fmla="*/ 104318 h 199079"/>
                  <a:gd name="connsiteX12" fmla="*/ 48 w 210929"/>
                  <a:gd name="connsiteY12" fmla="*/ 128018 h 199079"/>
                  <a:gd name="connsiteX13" fmla="*/ 7158 w 210929"/>
                  <a:gd name="connsiteY13" fmla="*/ 144608 h 199079"/>
                  <a:gd name="connsiteX14" fmla="*/ 54558 w 210929"/>
                  <a:gd name="connsiteY14" fmla="*/ 192008 h 199079"/>
                  <a:gd name="connsiteX15" fmla="*/ 87738 w 210929"/>
                  <a:gd name="connsiteY15" fmla="*/ 192008 h 199079"/>
                  <a:gd name="connsiteX16" fmla="*/ 87738 w 210929"/>
                  <a:gd name="connsiteY16" fmla="*/ 192008 h 199079"/>
                  <a:gd name="connsiteX17" fmla="*/ 135138 w 210929"/>
                  <a:gd name="connsiteY17" fmla="*/ 144608 h 19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929" h="199079">
                    <a:moveTo>
                      <a:pt x="135138" y="144608"/>
                    </a:moveTo>
                    <a:cubicBezTo>
                      <a:pt x="144618" y="135128"/>
                      <a:pt x="144618" y="120908"/>
                      <a:pt x="135138" y="111428"/>
                    </a:cubicBezTo>
                    <a:cubicBezTo>
                      <a:pt x="130398" y="106688"/>
                      <a:pt x="125658" y="104318"/>
                      <a:pt x="118548" y="104318"/>
                    </a:cubicBezTo>
                    <a:lnTo>
                      <a:pt x="111438" y="104318"/>
                    </a:lnTo>
                    <a:cubicBezTo>
                      <a:pt x="109068" y="104318"/>
                      <a:pt x="106698" y="101948"/>
                      <a:pt x="104328" y="99578"/>
                    </a:cubicBezTo>
                    <a:lnTo>
                      <a:pt x="104328" y="97208"/>
                    </a:lnTo>
                    <a:cubicBezTo>
                      <a:pt x="120918" y="66398"/>
                      <a:pt x="151728" y="47438"/>
                      <a:pt x="187278" y="47438"/>
                    </a:cubicBezTo>
                    <a:cubicBezTo>
                      <a:pt x="201498" y="47438"/>
                      <a:pt x="210978" y="37958"/>
                      <a:pt x="210978" y="23738"/>
                    </a:cubicBezTo>
                    <a:cubicBezTo>
                      <a:pt x="210978" y="9518"/>
                      <a:pt x="201498" y="38"/>
                      <a:pt x="187278" y="38"/>
                    </a:cubicBezTo>
                    <a:cubicBezTo>
                      <a:pt x="123288" y="38"/>
                      <a:pt x="68778" y="42698"/>
                      <a:pt x="49818" y="101948"/>
                    </a:cubicBezTo>
                    <a:cubicBezTo>
                      <a:pt x="52188" y="101948"/>
                      <a:pt x="49818" y="104318"/>
                      <a:pt x="47448" y="104318"/>
                    </a:cubicBezTo>
                    <a:lnTo>
                      <a:pt x="23748" y="104318"/>
                    </a:lnTo>
                    <a:cubicBezTo>
                      <a:pt x="9528" y="104318"/>
                      <a:pt x="48" y="113798"/>
                      <a:pt x="48" y="128018"/>
                    </a:cubicBezTo>
                    <a:cubicBezTo>
                      <a:pt x="48" y="135128"/>
                      <a:pt x="2418" y="139868"/>
                      <a:pt x="7158" y="144608"/>
                    </a:cubicBezTo>
                    <a:lnTo>
                      <a:pt x="54558" y="192008"/>
                    </a:lnTo>
                    <a:cubicBezTo>
                      <a:pt x="64038" y="201488"/>
                      <a:pt x="78258" y="201488"/>
                      <a:pt x="87738" y="192008"/>
                    </a:cubicBezTo>
                    <a:lnTo>
                      <a:pt x="87738" y="192008"/>
                    </a:lnTo>
                    <a:lnTo>
                      <a:pt x="135138" y="144608"/>
                    </a:lnTo>
                    <a:close/>
                  </a:path>
                </a:pathLst>
              </a:custGeom>
              <a:solidFill>
                <a:schemeClr val="accent4"/>
              </a:solidFill>
              <a:ln w="23415" cap="flat">
                <a:noFill/>
                <a:prstDash val="solid"/>
                <a:miter/>
              </a:ln>
            </p:spPr>
            <p:txBody>
              <a:bodyPr rtlCol="0" anchor="ctr"/>
              <a:lstStyle/>
              <a:p>
                <a:endParaRPr lang="en-CA"/>
              </a:p>
            </p:txBody>
          </p:sp>
          <p:sp>
            <p:nvSpPr>
              <p:cNvPr id="69" name="Freeform: Shape 68">
                <a:extLst>
                  <a:ext uri="{FF2B5EF4-FFF2-40B4-BE49-F238E27FC236}">
                    <a16:creationId xmlns:a16="http://schemas.microsoft.com/office/drawing/2014/main" id="{60A2CCEF-0D72-4647-BA2B-AD91AD7D6361}"/>
                  </a:ext>
                </a:extLst>
              </p:cNvPr>
              <p:cNvSpPr/>
              <p:nvPr/>
            </p:nvSpPr>
            <p:spPr>
              <a:xfrm>
                <a:off x="7940559" y="3953017"/>
                <a:ext cx="426599" cy="360239"/>
              </a:xfrm>
              <a:custGeom>
                <a:avLst/>
                <a:gdLst>
                  <a:gd name="connsiteX0" fmla="*/ 94843 w 426599"/>
                  <a:gd name="connsiteY0" fmla="*/ 2449 h 360239"/>
                  <a:gd name="connsiteX1" fmla="*/ 82993 w 426599"/>
                  <a:gd name="connsiteY1" fmla="*/ 79 h 360239"/>
                  <a:gd name="connsiteX2" fmla="*/ 47443 w 426599"/>
                  <a:gd name="connsiteY2" fmla="*/ 79 h 360239"/>
                  <a:gd name="connsiteX3" fmla="*/ 43 w 426599"/>
                  <a:gd name="connsiteY3" fmla="*/ 47479 h 360239"/>
                  <a:gd name="connsiteX4" fmla="*/ 43 w 426599"/>
                  <a:gd name="connsiteY4" fmla="*/ 241819 h 360239"/>
                  <a:gd name="connsiteX5" fmla="*/ 47443 w 426599"/>
                  <a:gd name="connsiteY5" fmla="*/ 289219 h 360239"/>
                  <a:gd name="connsiteX6" fmla="*/ 184903 w 426599"/>
                  <a:gd name="connsiteY6" fmla="*/ 289219 h 360239"/>
                  <a:gd name="connsiteX7" fmla="*/ 189643 w 426599"/>
                  <a:gd name="connsiteY7" fmla="*/ 296329 h 360239"/>
                  <a:gd name="connsiteX8" fmla="*/ 189643 w 426599"/>
                  <a:gd name="connsiteY8" fmla="*/ 308179 h 360239"/>
                  <a:gd name="connsiteX9" fmla="*/ 184903 w 426599"/>
                  <a:gd name="connsiteY9" fmla="*/ 312919 h 360239"/>
                  <a:gd name="connsiteX10" fmla="*/ 118543 w 426599"/>
                  <a:gd name="connsiteY10" fmla="*/ 312919 h 360239"/>
                  <a:gd name="connsiteX11" fmla="*/ 94843 w 426599"/>
                  <a:gd name="connsiteY11" fmla="*/ 336619 h 360239"/>
                  <a:gd name="connsiteX12" fmla="*/ 118543 w 426599"/>
                  <a:gd name="connsiteY12" fmla="*/ 360319 h 360239"/>
                  <a:gd name="connsiteX13" fmla="*/ 308143 w 426599"/>
                  <a:gd name="connsiteY13" fmla="*/ 360319 h 360239"/>
                  <a:gd name="connsiteX14" fmla="*/ 331843 w 426599"/>
                  <a:gd name="connsiteY14" fmla="*/ 336619 h 360239"/>
                  <a:gd name="connsiteX15" fmla="*/ 308143 w 426599"/>
                  <a:gd name="connsiteY15" fmla="*/ 312919 h 360239"/>
                  <a:gd name="connsiteX16" fmla="*/ 241783 w 426599"/>
                  <a:gd name="connsiteY16" fmla="*/ 312919 h 360239"/>
                  <a:gd name="connsiteX17" fmla="*/ 237043 w 426599"/>
                  <a:gd name="connsiteY17" fmla="*/ 308179 h 360239"/>
                  <a:gd name="connsiteX18" fmla="*/ 237043 w 426599"/>
                  <a:gd name="connsiteY18" fmla="*/ 296329 h 360239"/>
                  <a:gd name="connsiteX19" fmla="*/ 241783 w 426599"/>
                  <a:gd name="connsiteY19" fmla="*/ 291589 h 360239"/>
                  <a:gd name="connsiteX20" fmla="*/ 379243 w 426599"/>
                  <a:gd name="connsiteY20" fmla="*/ 291589 h 360239"/>
                  <a:gd name="connsiteX21" fmla="*/ 426643 w 426599"/>
                  <a:gd name="connsiteY21" fmla="*/ 244189 h 360239"/>
                  <a:gd name="connsiteX22" fmla="*/ 426643 w 426599"/>
                  <a:gd name="connsiteY22" fmla="*/ 161239 h 360239"/>
                  <a:gd name="connsiteX23" fmla="*/ 402943 w 426599"/>
                  <a:gd name="connsiteY23" fmla="*/ 137539 h 360239"/>
                  <a:gd name="connsiteX24" fmla="*/ 379243 w 426599"/>
                  <a:gd name="connsiteY24" fmla="*/ 161239 h 360239"/>
                  <a:gd name="connsiteX25" fmla="*/ 379243 w 426599"/>
                  <a:gd name="connsiteY25" fmla="*/ 203899 h 360239"/>
                  <a:gd name="connsiteX26" fmla="*/ 372133 w 426599"/>
                  <a:gd name="connsiteY26" fmla="*/ 208639 h 360239"/>
                  <a:gd name="connsiteX27" fmla="*/ 54553 w 426599"/>
                  <a:gd name="connsiteY27" fmla="*/ 208639 h 360239"/>
                  <a:gd name="connsiteX28" fmla="*/ 49813 w 426599"/>
                  <a:gd name="connsiteY28" fmla="*/ 203899 h 360239"/>
                  <a:gd name="connsiteX29" fmla="*/ 49813 w 426599"/>
                  <a:gd name="connsiteY29" fmla="*/ 52219 h 360239"/>
                  <a:gd name="connsiteX30" fmla="*/ 54553 w 426599"/>
                  <a:gd name="connsiteY30" fmla="*/ 47479 h 360239"/>
                  <a:gd name="connsiteX31" fmla="*/ 82993 w 426599"/>
                  <a:gd name="connsiteY31" fmla="*/ 47479 h 360239"/>
                  <a:gd name="connsiteX32" fmla="*/ 106693 w 426599"/>
                  <a:gd name="connsiteY32" fmla="*/ 28519 h 360239"/>
                  <a:gd name="connsiteX33" fmla="*/ 106693 w 426599"/>
                  <a:gd name="connsiteY33" fmla="*/ 23779 h 360239"/>
                  <a:gd name="connsiteX34" fmla="*/ 94843 w 426599"/>
                  <a:gd name="connsiteY34" fmla="*/ 2449 h 36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6599" h="360239">
                    <a:moveTo>
                      <a:pt x="94843" y="2449"/>
                    </a:moveTo>
                    <a:cubicBezTo>
                      <a:pt x="92473" y="79"/>
                      <a:pt x="87733" y="79"/>
                      <a:pt x="82993" y="79"/>
                    </a:cubicBezTo>
                    <a:lnTo>
                      <a:pt x="47443" y="79"/>
                    </a:lnTo>
                    <a:cubicBezTo>
                      <a:pt x="21373" y="79"/>
                      <a:pt x="43" y="21409"/>
                      <a:pt x="43" y="47479"/>
                    </a:cubicBezTo>
                    <a:lnTo>
                      <a:pt x="43" y="241819"/>
                    </a:lnTo>
                    <a:cubicBezTo>
                      <a:pt x="43" y="267889"/>
                      <a:pt x="21373" y="289219"/>
                      <a:pt x="47443" y="289219"/>
                    </a:cubicBezTo>
                    <a:lnTo>
                      <a:pt x="184903" y="289219"/>
                    </a:lnTo>
                    <a:cubicBezTo>
                      <a:pt x="187273" y="289219"/>
                      <a:pt x="189643" y="291589"/>
                      <a:pt x="189643" y="296329"/>
                    </a:cubicBezTo>
                    <a:lnTo>
                      <a:pt x="189643" y="308179"/>
                    </a:lnTo>
                    <a:cubicBezTo>
                      <a:pt x="189643" y="310549"/>
                      <a:pt x="187273" y="312919"/>
                      <a:pt x="184903" y="312919"/>
                    </a:cubicBezTo>
                    <a:lnTo>
                      <a:pt x="118543" y="312919"/>
                    </a:lnTo>
                    <a:cubicBezTo>
                      <a:pt x="104323" y="312919"/>
                      <a:pt x="94843" y="322399"/>
                      <a:pt x="94843" y="336619"/>
                    </a:cubicBezTo>
                    <a:cubicBezTo>
                      <a:pt x="94843" y="350839"/>
                      <a:pt x="104323" y="360319"/>
                      <a:pt x="118543" y="360319"/>
                    </a:cubicBezTo>
                    <a:lnTo>
                      <a:pt x="308143" y="360319"/>
                    </a:lnTo>
                    <a:cubicBezTo>
                      <a:pt x="322363" y="360319"/>
                      <a:pt x="331843" y="350839"/>
                      <a:pt x="331843" y="336619"/>
                    </a:cubicBezTo>
                    <a:cubicBezTo>
                      <a:pt x="331843" y="322399"/>
                      <a:pt x="322363" y="312919"/>
                      <a:pt x="308143" y="312919"/>
                    </a:cubicBezTo>
                    <a:lnTo>
                      <a:pt x="241783" y="312919"/>
                    </a:lnTo>
                    <a:cubicBezTo>
                      <a:pt x="239413" y="312919"/>
                      <a:pt x="237043" y="310549"/>
                      <a:pt x="237043" y="308179"/>
                    </a:cubicBezTo>
                    <a:lnTo>
                      <a:pt x="237043" y="296329"/>
                    </a:lnTo>
                    <a:cubicBezTo>
                      <a:pt x="237043" y="293959"/>
                      <a:pt x="239413" y="291589"/>
                      <a:pt x="241783" y="291589"/>
                    </a:cubicBezTo>
                    <a:lnTo>
                      <a:pt x="379243" y="291589"/>
                    </a:lnTo>
                    <a:cubicBezTo>
                      <a:pt x="405313" y="291589"/>
                      <a:pt x="426643" y="270259"/>
                      <a:pt x="426643" y="244189"/>
                    </a:cubicBezTo>
                    <a:lnTo>
                      <a:pt x="426643" y="161239"/>
                    </a:lnTo>
                    <a:cubicBezTo>
                      <a:pt x="426643" y="147019"/>
                      <a:pt x="417163" y="137539"/>
                      <a:pt x="402943" y="137539"/>
                    </a:cubicBezTo>
                    <a:cubicBezTo>
                      <a:pt x="388723" y="137539"/>
                      <a:pt x="379243" y="147019"/>
                      <a:pt x="379243" y="161239"/>
                    </a:cubicBezTo>
                    <a:lnTo>
                      <a:pt x="379243" y="203899"/>
                    </a:lnTo>
                    <a:cubicBezTo>
                      <a:pt x="379243" y="206269"/>
                      <a:pt x="376873" y="208639"/>
                      <a:pt x="372133" y="208639"/>
                    </a:cubicBezTo>
                    <a:lnTo>
                      <a:pt x="54553" y="208639"/>
                    </a:lnTo>
                    <a:cubicBezTo>
                      <a:pt x="52183" y="208639"/>
                      <a:pt x="49813" y="206269"/>
                      <a:pt x="49813" y="203899"/>
                    </a:cubicBezTo>
                    <a:lnTo>
                      <a:pt x="49813" y="52219"/>
                    </a:lnTo>
                    <a:cubicBezTo>
                      <a:pt x="49813" y="49849"/>
                      <a:pt x="52183" y="47479"/>
                      <a:pt x="54553" y="47479"/>
                    </a:cubicBezTo>
                    <a:lnTo>
                      <a:pt x="82993" y="47479"/>
                    </a:lnTo>
                    <a:cubicBezTo>
                      <a:pt x="94843" y="47479"/>
                      <a:pt x="104323" y="37999"/>
                      <a:pt x="106693" y="28519"/>
                    </a:cubicBezTo>
                    <a:cubicBezTo>
                      <a:pt x="106693" y="26149"/>
                      <a:pt x="106693" y="26149"/>
                      <a:pt x="106693" y="23779"/>
                    </a:cubicBezTo>
                    <a:cubicBezTo>
                      <a:pt x="106693" y="14299"/>
                      <a:pt x="101953" y="7189"/>
                      <a:pt x="94843" y="2449"/>
                    </a:cubicBezTo>
                    <a:close/>
                  </a:path>
                </a:pathLst>
              </a:custGeom>
              <a:solidFill>
                <a:schemeClr val="accent4">
                  <a:alpha val="60000"/>
                </a:schemeClr>
              </a:solidFill>
              <a:ln w="23415" cap="flat">
                <a:noFill/>
                <a:prstDash val="solid"/>
                <a:miter/>
              </a:ln>
            </p:spPr>
            <p:txBody>
              <a:bodyPr rtlCol="0" anchor="ctr"/>
              <a:lstStyle/>
              <a:p>
                <a:endParaRPr lang="en-CA"/>
              </a:p>
            </p:txBody>
          </p:sp>
        </p:grpSp>
      </p:grpSp>
      <p:pic>
        <p:nvPicPr>
          <p:cNvPr id="34" name="Graphic 48" descr="Steering Wheel with solid fill">
            <a:extLst>
              <a:ext uri="{FF2B5EF4-FFF2-40B4-BE49-F238E27FC236}">
                <a16:creationId xmlns:a16="http://schemas.microsoft.com/office/drawing/2014/main" id="{CCECC357-FD58-4D91-B10A-8D590400A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5727" y="1824480"/>
            <a:ext cx="733890" cy="733890"/>
          </a:xfrm>
          <a:prstGeom prst="rect">
            <a:avLst/>
          </a:prstGeom>
        </p:spPr>
      </p:pic>
      <p:pic>
        <p:nvPicPr>
          <p:cNvPr id="46" name="Graphic 51" descr="Robot with solid fill">
            <a:extLst>
              <a:ext uri="{FF2B5EF4-FFF2-40B4-BE49-F238E27FC236}">
                <a16:creationId xmlns:a16="http://schemas.microsoft.com/office/drawing/2014/main" id="{B81EEDF6-885C-4AA0-889E-31F285A081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64989" y="5228941"/>
            <a:ext cx="670982" cy="670982"/>
          </a:xfrm>
          <a:prstGeom prst="rect">
            <a:avLst/>
          </a:prstGeom>
        </p:spPr>
      </p:pic>
      <p:sp>
        <p:nvSpPr>
          <p:cNvPr id="3" name="Rectangle 2">
            <a:extLst>
              <a:ext uri="{FF2B5EF4-FFF2-40B4-BE49-F238E27FC236}">
                <a16:creationId xmlns:a16="http://schemas.microsoft.com/office/drawing/2014/main" id="{58238EC0-113C-46C5-B42E-E4712023BD3A}"/>
              </a:ext>
            </a:extLst>
          </p:cNvPr>
          <p:cNvSpPr/>
          <p:nvPr/>
        </p:nvSpPr>
        <p:spPr>
          <a:xfrm>
            <a:off x="9302834" y="1991571"/>
            <a:ext cx="809275" cy="733890"/>
          </a:xfrm>
          <a:prstGeom prst="rect">
            <a:avLst/>
          </a:prstGeom>
          <a:solidFill>
            <a:schemeClr val="bg1"/>
          </a:solidFill>
        </p:spPr>
        <p:txBody>
          <a:bodyPr wrap="square" rtlCol="0" anchor="ctr">
            <a:spAutoFit/>
          </a:bodyPr>
          <a:lstStyle/>
          <a:p>
            <a:pPr algn="ctr"/>
            <a:endParaRPr lang="fr-CA" sz="5800" b="1">
              <a:solidFill>
                <a:schemeClr val="bg1"/>
              </a:solidFill>
              <a:latin typeface="Corbel" charset="0"/>
              <a:ea typeface="Corbel" charset="0"/>
              <a:cs typeface="Corbel" charset="0"/>
            </a:endParaRPr>
          </a:p>
        </p:txBody>
      </p:sp>
      <p:pic>
        <p:nvPicPr>
          <p:cNvPr id="47" name="Graphic 45" descr="Workflow with solid fill">
            <a:extLst>
              <a:ext uri="{FF2B5EF4-FFF2-40B4-BE49-F238E27FC236}">
                <a16:creationId xmlns:a16="http://schemas.microsoft.com/office/drawing/2014/main" id="{A1E77857-F6DB-42ED-80B8-99F8CA9F59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37330" y="1953879"/>
            <a:ext cx="809273" cy="809273"/>
          </a:xfrm>
          <a:prstGeom prst="rect">
            <a:avLst/>
          </a:prstGeom>
        </p:spPr>
      </p:pic>
    </p:spTree>
    <p:extLst>
      <p:ext uri="{BB962C8B-B14F-4D97-AF65-F5344CB8AC3E}">
        <p14:creationId xmlns:p14="http://schemas.microsoft.com/office/powerpoint/2010/main" val="124391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DFCFF-76C1-4823-A4A5-70F8EFD06AEE}"/>
              </a:ext>
            </a:extLst>
          </p:cNvPr>
          <p:cNvSpPr>
            <a:spLocks noGrp="1"/>
          </p:cNvSpPr>
          <p:nvPr>
            <p:ph type="title"/>
          </p:nvPr>
        </p:nvSpPr>
        <p:spPr>
          <a:xfrm>
            <a:off x="642951" y="237655"/>
            <a:ext cx="10913050" cy="443198"/>
          </a:xfrm>
        </p:spPr>
        <p:txBody>
          <a:bodyPr/>
          <a:lstStyle/>
          <a:p>
            <a:r>
              <a:rPr lang="en-CA" sz="3200"/>
              <a:t>Future State Process Recommendations (2/2)</a:t>
            </a:r>
            <a:endParaRPr lang="en-US" sz="3200"/>
          </a:p>
        </p:txBody>
      </p:sp>
      <p:sp>
        <p:nvSpPr>
          <p:cNvPr id="2" name="Slide Number Placeholder 1">
            <a:extLst>
              <a:ext uri="{FF2B5EF4-FFF2-40B4-BE49-F238E27FC236}">
                <a16:creationId xmlns:a16="http://schemas.microsoft.com/office/drawing/2014/main" id="{B1E2D2DE-AC20-471B-ACC0-B46B011E9238}"/>
              </a:ext>
            </a:extLst>
          </p:cNvPr>
          <p:cNvSpPr>
            <a:spLocks noGrp="1"/>
          </p:cNvSpPr>
          <p:nvPr>
            <p:ph type="sldNum" sz="quarter" idx="10"/>
          </p:nvPr>
        </p:nvSpPr>
        <p:spPr/>
        <p:txBody>
          <a:bodyPr/>
          <a:lstStyle/>
          <a:p>
            <a:fld id="{524D1A82-BAD5-4898-8C77-C821410AB1EA}" type="slidenum">
              <a:rPr lang="en-CA" smtClean="0"/>
              <a:t>13</a:t>
            </a:fld>
            <a:endParaRPr lang="en-CA"/>
          </a:p>
        </p:txBody>
      </p:sp>
      <p:grpSp>
        <p:nvGrpSpPr>
          <p:cNvPr id="11" name="Group 10">
            <a:extLst>
              <a:ext uri="{FF2B5EF4-FFF2-40B4-BE49-F238E27FC236}">
                <a16:creationId xmlns:a16="http://schemas.microsoft.com/office/drawing/2014/main" id="{13D46E3C-C7ED-4DA8-AFA5-50779A4ECF25}"/>
              </a:ext>
            </a:extLst>
          </p:cNvPr>
          <p:cNvGrpSpPr/>
          <p:nvPr/>
        </p:nvGrpSpPr>
        <p:grpSpPr>
          <a:xfrm>
            <a:off x="259877" y="1219395"/>
            <a:ext cx="3678480" cy="4419210"/>
            <a:chOff x="2263953" y="2166420"/>
            <a:chExt cx="3678480" cy="4419210"/>
          </a:xfrm>
        </p:grpSpPr>
        <p:sp>
          <p:nvSpPr>
            <p:cNvPr id="12" name="TextBox 11">
              <a:extLst>
                <a:ext uri="{FF2B5EF4-FFF2-40B4-BE49-F238E27FC236}">
                  <a16:creationId xmlns:a16="http://schemas.microsoft.com/office/drawing/2014/main" id="{CA3E8F15-AF6F-46DF-AAD8-539EDA062053}"/>
                </a:ext>
              </a:extLst>
            </p:cNvPr>
            <p:cNvSpPr txBox="1"/>
            <p:nvPr/>
          </p:nvSpPr>
          <p:spPr>
            <a:xfrm>
              <a:off x="2263953" y="5012666"/>
              <a:ext cx="3678480" cy="1572964"/>
            </a:xfrm>
            <a:prstGeom prst="rect">
              <a:avLst/>
            </a:prstGeom>
            <a:noFill/>
          </p:spPr>
          <p:txBody>
            <a:bodyPr wrap="square" lIns="91440" tIns="45720" rIns="91440" bIns="45720" rtlCol="0" anchor="t">
              <a:noAutofit/>
            </a:bodyPr>
            <a:lstStyle/>
            <a:p>
              <a:pPr algn="ctr">
                <a:lnSpc>
                  <a:spcPct val="120000"/>
                </a:lnSpc>
                <a:spcBef>
                  <a:spcPts val="600"/>
                </a:spcBef>
              </a:pPr>
              <a:r>
                <a:rPr lang="en-CA" sz="1600" b="1">
                  <a:solidFill>
                    <a:schemeClr val="tx2"/>
                  </a:solidFill>
                  <a:latin typeface="+mj-lt"/>
                </a:rPr>
                <a:t>Standardization of activities</a:t>
              </a:r>
              <a:endParaRPr lang="en-CA" sz="1600" b="1">
                <a:solidFill>
                  <a:schemeClr val="tx2"/>
                </a:solidFill>
                <a:latin typeface="+mj-lt"/>
                <a:cs typeface="Segoe UI Semibold"/>
              </a:endParaRPr>
            </a:p>
            <a:p>
              <a:pPr algn="ctr">
                <a:lnSpc>
                  <a:spcPct val="120000"/>
                </a:lnSpc>
                <a:spcBef>
                  <a:spcPts val="600"/>
                </a:spcBef>
              </a:pPr>
              <a:r>
                <a:rPr lang="en-US" sz="1200"/>
                <a:t>Pre-approved </a:t>
              </a:r>
              <a:r>
                <a:rPr lang="en-US" sz="1200" b="1">
                  <a:solidFill>
                    <a:schemeClr val="accent1"/>
                  </a:solidFill>
                </a:rPr>
                <a:t>standard contract specifications</a:t>
              </a:r>
              <a:r>
                <a:rPr lang="en-US" sz="1200"/>
                <a:t> will reduce workloads resulting from manual reviews, while also improving processing times. </a:t>
              </a:r>
              <a:r>
                <a:rPr lang="en-US" sz="1200">
                  <a:ea typeface="+mn-lt"/>
                  <a:cs typeface="+mn-lt"/>
                </a:rPr>
                <a:t>Implementation of </a:t>
              </a:r>
              <a:r>
                <a:rPr lang="en-US" sz="1200" b="1">
                  <a:solidFill>
                    <a:schemeClr val="accent1"/>
                  </a:solidFill>
                  <a:ea typeface="+mn-lt"/>
                  <a:cs typeface="+mn-lt"/>
                </a:rPr>
                <a:t>standard communication protocols</a:t>
              </a:r>
              <a:r>
                <a:rPr lang="en-US" sz="1200">
                  <a:ea typeface="+mn-lt"/>
                  <a:cs typeface="+mn-lt"/>
                </a:rPr>
                <a:t> is necessary to further facilitate the transmission and sharing of documents.</a:t>
              </a:r>
              <a:endParaRPr lang="en-CA" sz="1200"/>
            </a:p>
          </p:txBody>
        </p:sp>
        <p:sp>
          <p:nvSpPr>
            <p:cNvPr id="13" name="Freeform 120">
              <a:extLst>
                <a:ext uri="{FF2B5EF4-FFF2-40B4-BE49-F238E27FC236}">
                  <a16:creationId xmlns:a16="http://schemas.microsoft.com/office/drawing/2014/main" id="{0462B17D-FD0E-442C-AE9C-E63602613771}"/>
                </a:ext>
              </a:extLst>
            </p:cNvPr>
            <p:cNvSpPr>
              <a:spLocks noChangeAspect="1"/>
            </p:cNvSpPr>
            <p:nvPr/>
          </p:nvSpPr>
          <p:spPr bwMode="auto">
            <a:xfrm>
              <a:off x="3385370" y="2166420"/>
              <a:ext cx="1440000" cy="1641799"/>
            </a:xfrm>
            <a:custGeom>
              <a:avLst/>
              <a:gdLst>
                <a:gd name="T0" fmla="*/ 244 w 244"/>
                <a:gd name="T1" fmla="*/ 200 h 278"/>
                <a:gd name="T2" fmla="*/ 244 w 244"/>
                <a:gd name="T3" fmla="*/ 78 h 278"/>
                <a:gd name="T4" fmla="*/ 236 w 244"/>
                <a:gd name="T5" fmla="*/ 63 h 278"/>
                <a:gd name="T6" fmla="*/ 131 w 244"/>
                <a:gd name="T7" fmla="*/ 3 h 278"/>
                <a:gd name="T8" fmla="*/ 113 w 244"/>
                <a:gd name="T9" fmla="*/ 3 h 278"/>
                <a:gd name="T10" fmla="*/ 8 w 244"/>
                <a:gd name="T11" fmla="*/ 63 h 278"/>
                <a:gd name="T12" fmla="*/ 0 w 244"/>
                <a:gd name="T13" fmla="*/ 78 h 278"/>
                <a:gd name="T14" fmla="*/ 0 w 244"/>
                <a:gd name="T15" fmla="*/ 200 h 278"/>
                <a:gd name="T16" fmla="*/ 8 w 244"/>
                <a:gd name="T17" fmla="*/ 215 h 278"/>
                <a:gd name="T18" fmla="*/ 113 w 244"/>
                <a:gd name="T19" fmla="*/ 275 h 278"/>
                <a:gd name="T20" fmla="*/ 131 w 244"/>
                <a:gd name="T21" fmla="*/ 275 h 278"/>
                <a:gd name="T22" fmla="*/ 236 w 244"/>
                <a:gd name="T23" fmla="*/ 215 h 278"/>
                <a:gd name="T24" fmla="*/ 244 w 244"/>
                <a:gd name="T25" fmla="*/ 20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78">
                  <a:moveTo>
                    <a:pt x="244" y="200"/>
                  </a:moveTo>
                  <a:cubicBezTo>
                    <a:pt x="244" y="78"/>
                    <a:pt x="244" y="78"/>
                    <a:pt x="244" y="78"/>
                  </a:cubicBezTo>
                  <a:cubicBezTo>
                    <a:pt x="244" y="72"/>
                    <a:pt x="241" y="66"/>
                    <a:pt x="236" y="63"/>
                  </a:cubicBezTo>
                  <a:cubicBezTo>
                    <a:pt x="131" y="3"/>
                    <a:pt x="131" y="3"/>
                    <a:pt x="131" y="3"/>
                  </a:cubicBezTo>
                  <a:cubicBezTo>
                    <a:pt x="125" y="0"/>
                    <a:pt x="119" y="0"/>
                    <a:pt x="113" y="3"/>
                  </a:cubicBezTo>
                  <a:cubicBezTo>
                    <a:pt x="8" y="63"/>
                    <a:pt x="8" y="63"/>
                    <a:pt x="8" y="63"/>
                  </a:cubicBezTo>
                  <a:cubicBezTo>
                    <a:pt x="3" y="66"/>
                    <a:pt x="0" y="72"/>
                    <a:pt x="0" y="78"/>
                  </a:cubicBezTo>
                  <a:cubicBezTo>
                    <a:pt x="0" y="200"/>
                    <a:pt x="0" y="200"/>
                    <a:pt x="0" y="200"/>
                  </a:cubicBezTo>
                  <a:cubicBezTo>
                    <a:pt x="0" y="206"/>
                    <a:pt x="3" y="212"/>
                    <a:pt x="8" y="215"/>
                  </a:cubicBezTo>
                  <a:cubicBezTo>
                    <a:pt x="113" y="275"/>
                    <a:pt x="113" y="275"/>
                    <a:pt x="113" y="275"/>
                  </a:cubicBezTo>
                  <a:cubicBezTo>
                    <a:pt x="119" y="278"/>
                    <a:pt x="125" y="278"/>
                    <a:pt x="131" y="275"/>
                  </a:cubicBezTo>
                  <a:cubicBezTo>
                    <a:pt x="236" y="215"/>
                    <a:pt x="236" y="215"/>
                    <a:pt x="236" y="215"/>
                  </a:cubicBezTo>
                  <a:cubicBezTo>
                    <a:pt x="241" y="212"/>
                    <a:pt x="244" y="206"/>
                    <a:pt x="244" y="200"/>
                  </a:cubicBezTo>
                  <a:close/>
                </a:path>
              </a:pathLst>
            </a:custGeom>
            <a:solidFill>
              <a:schemeClr val="bg1"/>
            </a:solidFill>
            <a:ln w="50800">
              <a:solidFill>
                <a:schemeClr val="accent1"/>
              </a:solidFill>
            </a:ln>
          </p:spPr>
          <p:txBody>
            <a:bodyPr vert="horz" wrap="square" lIns="121920" tIns="60960" rIns="121920" bIns="60960" numCol="1" anchor="t" anchorCtr="0" compatLnSpc="1">
              <a:prstTxWarp prst="textNoShape">
                <a:avLst/>
              </a:prstTxWarp>
            </a:bodyPr>
            <a:lstStyle/>
            <a:p>
              <a:endParaRPr lang="en-US" sz="2400"/>
            </a:p>
          </p:txBody>
        </p:sp>
        <p:grpSp>
          <p:nvGrpSpPr>
            <p:cNvPr id="14" name="Group 13">
              <a:extLst>
                <a:ext uri="{FF2B5EF4-FFF2-40B4-BE49-F238E27FC236}">
                  <a16:creationId xmlns:a16="http://schemas.microsoft.com/office/drawing/2014/main" id="{D54FA61B-E4BE-43B1-B3DA-17A854C3F935}"/>
                </a:ext>
              </a:extLst>
            </p:cNvPr>
            <p:cNvGrpSpPr/>
            <p:nvPr/>
          </p:nvGrpSpPr>
          <p:grpSpPr>
            <a:xfrm>
              <a:off x="3838593" y="3668721"/>
              <a:ext cx="529200" cy="1343945"/>
              <a:chOff x="2101453" y="3966886"/>
              <a:chExt cx="529200" cy="1094299"/>
            </a:xfrm>
          </p:grpSpPr>
          <p:cxnSp>
            <p:nvCxnSpPr>
              <p:cNvPr id="15" name="Straight Connector 14">
                <a:extLst>
                  <a:ext uri="{FF2B5EF4-FFF2-40B4-BE49-F238E27FC236}">
                    <a16:creationId xmlns:a16="http://schemas.microsoft.com/office/drawing/2014/main" id="{7444956E-2474-4F10-A4E9-4A1CCF64584F}"/>
                  </a:ext>
                </a:extLst>
              </p:cNvPr>
              <p:cNvCxnSpPr>
                <a:cxnSpLocks/>
              </p:cNvCxnSpPr>
              <p:nvPr/>
            </p:nvCxnSpPr>
            <p:spPr>
              <a:xfrm>
                <a:off x="2366053" y="3966886"/>
                <a:ext cx="0" cy="711044"/>
              </a:xfrm>
              <a:prstGeom prst="line">
                <a:avLst/>
              </a:prstGeom>
              <a:ln w="19050">
                <a:solidFill>
                  <a:schemeClr val="bg1">
                    <a:lumMod val="6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16" name="Freeform 121">
                <a:extLst>
                  <a:ext uri="{FF2B5EF4-FFF2-40B4-BE49-F238E27FC236}">
                    <a16:creationId xmlns:a16="http://schemas.microsoft.com/office/drawing/2014/main" id="{C211F4AB-1ECC-4E29-AD98-333DBF401EA2}"/>
                  </a:ext>
                </a:extLst>
              </p:cNvPr>
              <p:cNvSpPr>
                <a:spLocks/>
              </p:cNvSpPr>
              <p:nvPr/>
            </p:nvSpPr>
            <p:spPr bwMode="auto">
              <a:xfrm>
                <a:off x="2101453" y="4571725"/>
                <a:ext cx="529200" cy="489460"/>
              </a:xfrm>
              <a:custGeom>
                <a:avLst/>
                <a:gdLst>
                  <a:gd name="T0" fmla="*/ 78 w 78"/>
                  <a:gd name="T1" fmla="*/ 63 h 88"/>
                  <a:gd name="T2" fmla="*/ 78 w 78"/>
                  <a:gd name="T3" fmla="*/ 25 h 88"/>
                  <a:gd name="T4" fmla="*/ 75 w 78"/>
                  <a:gd name="T5" fmla="*/ 20 h 88"/>
                  <a:gd name="T6" fmla="*/ 42 w 78"/>
                  <a:gd name="T7" fmla="*/ 1 h 88"/>
                  <a:gd name="T8" fmla="*/ 36 w 78"/>
                  <a:gd name="T9" fmla="*/ 1 h 88"/>
                  <a:gd name="T10" fmla="*/ 3 w 78"/>
                  <a:gd name="T11" fmla="*/ 20 h 88"/>
                  <a:gd name="T12" fmla="*/ 0 w 78"/>
                  <a:gd name="T13" fmla="*/ 25 h 88"/>
                  <a:gd name="T14" fmla="*/ 0 w 78"/>
                  <a:gd name="T15" fmla="*/ 63 h 88"/>
                  <a:gd name="T16" fmla="*/ 3 w 78"/>
                  <a:gd name="T17" fmla="*/ 68 h 88"/>
                  <a:gd name="T18" fmla="*/ 36 w 78"/>
                  <a:gd name="T19" fmla="*/ 87 h 88"/>
                  <a:gd name="T20" fmla="*/ 42 w 78"/>
                  <a:gd name="T21" fmla="*/ 87 h 88"/>
                  <a:gd name="T22" fmla="*/ 75 w 78"/>
                  <a:gd name="T23" fmla="*/ 68 h 88"/>
                  <a:gd name="T24" fmla="*/ 78 w 78"/>
                  <a:gd name="T25"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88">
                    <a:moveTo>
                      <a:pt x="78" y="63"/>
                    </a:moveTo>
                    <a:cubicBezTo>
                      <a:pt x="78" y="25"/>
                      <a:pt x="78" y="25"/>
                      <a:pt x="78" y="25"/>
                    </a:cubicBezTo>
                    <a:cubicBezTo>
                      <a:pt x="78" y="23"/>
                      <a:pt x="77" y="21"/>
                      <a:pt x="75" y="20"/>
                    </a:cubicBezTo>
                    <a:cubicBezTo>
                      <a:pt x="42" y="1"/>
                      <a:pt x="42" y="1"/>
                      <a:pt x="42" y="1"/>
                    </a:cubicBezTo>
                    <a:cubicBezTo>
                      <a:pt x="40" y="0"/>
                      <a:pt x="38" y="0"/>
                      <a:pt x="36" y="1"/>
                    </a:cubicBezTo>
                    <a:cubicBezTo>
                      <a:pt x="3" y="20"/>
                      <a:pt x="3" y="20"/>
                      <a:pt x="3" y="20"/>
                    </a:cubicBezTo>
                    <a:cubicBezTo>
                      <a:pt x="1" y="21"/>
                      <a:pt x="0" y="23"/>
                      <a:pt x="0" y="25"/>
                    </a:cubicBezTo>
                    <a:cubicBezTo>
                      <a:pt x="0" y="63"/>
                      <a:pt x="0" y="63"/>
                      <a:pt x="0" y="63"/>
                    </a:cubicBezTo>
                    <a:cubicBezTo>
                      <a:pt x="0" y="65"/>
                      <a:pt x="1" y="67"/>
                      <a:pt x="3" y="68"/>
                    </a:cubicBezTo>
                    <a:cubicBezTo>
                      <a:pt x="36" y="87"/>
                      <a:pt x="36" y="87"/>
                      <a:pt x="36" y="87"/>
                    </a:cubicBezTo>
                    <a:cubicBezTo>
                      <a:pt x="38" y="88"/>
                      <a:pt x="40" y="88"/>
                      <a:pt x="42" y="87"/>
                    </a:cubicBezTo>
                    <a:cubicBezTo>
                      <a:pt x="75" y="68"/>
                      <a:pt x="75" y="68"/>
                      <a:pt x="75" y="68"/>
                    </a:cubicBezTo>
                    <a:cubicBezTo>
                      <a:pt x="77" y="67"/>
                      <a:pt x="78" y="65"/>
                      <a:pt x="78" y="63"/>
                    </a:cubicBezTo>
                    <a:close/>
                  </a:path>
                </a:pathLst>
              </a:custGeom>
              <a:solidFill>
                <a:schemeClr val="accent1"/>
              </a:solidFill>
              <a:ln>
                <a:noFill/>
              </a:ln>
            </p:spPr>
            <p:txBody>
              <a:bodyPr vert="horz" wrap="square" lIns="121920" tIns="60960" rIns="121920" bIns="60960" numCol="1" anchor="ctr" anchorCtr="0" compatLnSpc="1">
                <a:prstTxWarp prst="textNoShape">
                  <a:avLst/>
                </a:prstTxWarp>
              </a:bodyPr>
              <a:lstStyle/>
              <a:p>
                <a:pPr algn="ctr"/>
                <a:r>
                  <a:rPr lang="en-US" sz="2000">
                    <a:solidFill>
                      <a:schemeClr val="bg1"/>
                    </a:solidFill>
                    <a:latin typeface="+mj-lt"/>
                  </a:rPr>
                  <a:t>4</a:t>
                </a:r>
              </a:p>
            </p:txBody>
          </p:sp>
        </p:grpSp>
      </p:grpSp>
      <p:pic>
        <p:nvPicPr>
          <p:cNvPr id="33" name="Picture 27">
            <a:extLst>
              <a:ext uri="{FF2B5EF4-FFF2-40B4-BE49-F238E27FC236}">
                <a16:creationId xmlns:a16="http://schemas.microsoft.com/office/drawing/2014/main" id="{B7D6970C-C362-41AE-BADF-27FECA8877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85287" y="1676459"/>
            <a:ext cx="840000" cy="720000"/>
          </a:xfrm>
          <a:prstGeom prst="rect">
            <a:avLst/>
          </a:prstGeom>
        </p:spPr>
      </p:pic>
      <p:grpSp>
        <p:nvGrpSpPr>
          <p:cNvPr id="29" name="Group 28">
            <a:extLst>
              <a:ext uri="{FF2B5EF4-FFF2-40B4-BE49-F238E27FC236}">
                <a16:creationId xmlns:a16="http://schemas.microsoft.com/office/drawing/2014/main" id="{AE94B3DE-3BCA-4255-8DDB-FB2B8272CAFD}"/>
              </a:ext>
            </a:extLst>
          </p:cNvPr>
          <p:cNvGrpSpPr/>
          <p:nvPr/>
        </p:nvGrpSpPr>
        <p:grpSpPr>
          <a:xfrm>
            <a:off x="4035949" y="857837"/>
            <a:ext cx="4071400" cy="5175430"/>
            <a:chOff x="6347406" y="2544747"/>
            <a:chExt cx="4071400" cy="5175430"/>
          </a:xfrm>
        </p:grpSpPr>
        <p:grpSp>
          <p:nvGrpSpPr>
            <p:cNvPr id="17" name="Group 16">
              <a:extLst>
                <a:ext uri="{FF2B5EF4-FFF2-40B4-BE49-F238E27FC236}">
                  <a16:creationId xmlns:a16="http://schemas.microsoft.com/office/drawing/2014/main" id="{687E2607-1CDF-4741-B183-E990235390D3}"/>
                </a:ext>
              </a:extLst>
            </p:cNvPr>
            <p:cNvGrpSpPr/>
            <p:nvPr/>
          </p:nvGrpSpPr>
          <p:grpSpPr>
            <a:xfrm>
              <a:off x="6347406" y="2544747"/>
              <a:ext cx="4071400" cy="5175430"/>
              <a:chOff x="7458060" y="2881263"/>
              <a:chExt cx="4071400" cy="5175430"/>
            </a:xfrm>
          </p:grpSpPr>
          <p:grpSp>
            <p:nvGrpSpPr>
              <p:cNvPr id="18" name="Group 17">
                <a:extLst>
                  <a:ext uri="{FF2B5EF4-FFF2-40B4-BE49-F238E27FC236}">
                    <a16:creationId xmlns:a16="http://schemas.microsoft.com/office/drawing/2014/main" id="{8C63E9D6-52B4-4125-B2C2-A0AF9052DBD6}"/>
                  </a:ext>
                </a:extLst>
              </p:cNvPr>
              <p:cNvGrpSpPr/>
              <p:nvPr/>
            </p:nvGrpSpPr>
            <p:grpSpPr>
              <a:xfrm>
                <a:off x="8762012" y="5308794"/>
                <a:ext cx="1440000" cy="2747899"/>
                <a:chOff x="6868666" y="5582357"/>
                <a:chExt cx="1440000" cy="2747899"/>
              </a:xfrm>
            </p:grpSpPr>
            <p:sp>
              <p:nvSpPr>
                <p:cNvPr id="24" name="Freeform 120">
                  <a:extLst>
                    <a:ext uri="{FF2B5EF4-FFF2-40B4-BE49-F238E27FC236}">
                      <a16:creationId xmlns:a16="http://schemas.microsoft.com/office/drawing/2014/main" id="{D9B2DEC4-D03C-452B-A577-786A4E4F27CA}"/>
                    </a:ext>
                  </a:extLst>
                </p:cNvPr>
                <p:cNvSpPr>
                  <a:spLocks noChangeAspect="1"/>
                </p:cNvSpPr>
                <p:nvPr/>
              </p:nvSpPr>
              <p:spPr bwMode="auto">
                <a:xfrm>
                  <a:off x="6868666" y="6688457"/>
                  <a:ext cx="1440000" cy="1641799"/>
                </a:xfrm>
                <a:custGeom>
                  <a:avLst/>
                  <a:gdLst>
                    <a:gd name="T0" fmla="*/ 244 w 244"/>
                    <a:gd name="T1" fmla="*/ 200 h 278"/>
                    <a:gd name="T2" fmla="*/ 244 w 244"/>
                    <a:gd name="T3" fmla="*/ 78 h 278"/>
                    <a:gd name="T4" fmla="*/ 236 w 244"/>
                    <a:gd name="T5" fmla="*/ 63 h 278"/>
                    <a:gd name="T6" fmla="*/ 131 w 244"/>
                    <a:gd name="T7" fmla="*/ 3 h 278"/>
                    <a:gd name="T8" fmla="*/ 113 w 244"/>
                    <a:gd name="T9" fmla="*/ 3 h 278"/>
                    <a:gd name="T10" fmla="*/ 8 w 244"/>
                    <a:gd name="T11" fmla="*/ 63 h 278"/>
                    <a:gd name="T12" fmla="*/ 0 w 244"/>
                    <a:gd name="T13" fmla="*/ 78 h 278"/>
                    <a:gd name="T14" fmla="*/ 0 w 244"/>
                    <a:gd name="T15" fmla="*/ 200 h 278"/>
                    <a:gd name="T16" fmla="*/ 8 w 244"/>
                    <a:gd name="T17" fmla="*/ 215 h 278"/>
                    <a:gd name="T18" fmla="*/ 113 w 244"/>
                    <a:gd name="T19" fmla="*/ 275 h 278"/>
                    <a:gd name="T20" fmla="*/ 131 w 244"/>
                    <a:gd name="T21" fmla="*/ 275 h 278"/>
                    <a:gd name="T22" fmla="*/ 236 w 244"/>
                    <a:gd name="T23" fmla="*/ 215 h 278"/>
                    <a:gd name="T24" fmla="*/ 244 w 244"/>
                    <a:gd name="T25" fmla="*/ 20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78">
                      <a:moveTo>
                        <a:pt x="244" y="200"/>
                      </a:moveTo>
                      <a:cubicBezTo>
                        <a:pt x="244" y="78"/>
                        <a:pt x="244" y="78"/>
                        <a:pt x="244" y="78"/>
                      </a:cubicBezTo>
                      <a:cubicBezTo>
                        <a:pt x="244" y="72"/>
                        <a:pt x="241" y="66"/>
                        <a:pt x="236" y="63"/>
                      </a:cubicBezTo>
                      <a:cubicBezTo>
                        <a:pt x="131" y="3"/>
                        <a:pt x="131" y="3"/>
                        <a:pt x="131" y="3"/>
                      </a:cubicBezTo>
                      <a:cubicBezTo>
                        <a:pt x="125" y="0"/>
                        <a:pt x="119" y="0"/>
                        <a:pt x="113" y="3"/>
                      </a:cubicBezTo>
                      <a:cubicBezTo>
                        <a:pt x="8" y="63"/>
                        <a:pt x="8" y="63"/>
                        <a:pt x="8" y="63"/>
                      </a:cubicBezTo>
                      <a:cubicBezTo>
                        <a:pt x="3" y="66"/>
                        <a:pt x="0" y="72"/>
                        <a:pt x="0" y="78"/>
                      </a:cubicBezTo>
                      <a:cubicBezTo>
                        <a:pt x="0" y="200"/>
                        <a:pt x="0" y="200"/>
                        <a:pt x="0" y="200"/>
                      </a:cubicBezTo>
                      <a:cubicBezTo>
                        <a:pt x="0" y="206"/>
                        <a:pt x="3" y="212"/>
                        <a:pt x="8" y="215"/>
                      </a:cubicBezTo>
                      <a:cubicBezTo>
                        <a:pt x="113" y="275"/>
                        <a:pt x="113" y="275"/>
                        <a:pt x="113" y="275"/>
                      </a:cubicBezTo>
                      <a:cubicBezTo>
                        <a:pt x="119" y="278"/>
                        <a:pt x="125" y="278"/>
                        <a:pt x="131" y="275"/>
                      </a:cubicBezTo>
                      <a:cubicBezTo>
                        <a:pt x="236" y="215"/>
                        <a:pt x="236" y="215"/>
                        <a:pt x="236" y="215"/>
                      </a:cubicBezTo>
                      <a:cubicBezTo>
                        <a:pt x="241" y="212"/>
                        <a:pt x="244" y="206"/>
                        <a:pt x="244" y="200"/>
                      </a:cubicBezTo>
                      <a:close/>
                    </a:path>
                  </a:pathLst>
                </a:custGeom>
                <a:solidFill>
                  <a:schemeClr val="bg1"/>
                </a:solidFill>
                <a:ln w="50800">
                  <a:solidFill>
                    <a:schemeClr val="accent4"/>
                  </a:solidFill>
                </a:ln>
              </p:spPr>
              <p:txBody>
                <a:bodyPr vert="horz" wrap="square" lIns="121920" tIns="60960" rIns="121920" bIns="60960" numCol="1" anchor="t" anchorCtr="0" compatLnSpc="1">
                  <a:prstTxWarp prst="textNoShape">
                    <a:avLst/>
                  </a:prstTxWarp>
                </a:bodyPr>
                <a:lstStyle/>
                <a:p>
                  <a:endParaRPr lang="en-US" sz="2400"/>
                </a:p>
              </p:txBody>
            </p:sp>
            <p:grpSp>
              <p:nvGrpSpPr>
                <p:cNvPr id="25" name="Group 24">
                  <a:extLst>
                    <a:ext uri="{FF2B5EF4-FFF2-40B4-BE49-F238E27FC236}">
                      <a16:creationId xmlns:a16="http://schemas.microsoft.com/office/drawing/2014/main" id="{3918E646-0D36-462D-AC08-2FBC7A82F333}"/>
                    </a:ext>
                  </a:extLst>
                </p:cNvPr>
                <p:cNvGrpSpPr/>
                <p:nvPr/>
              </p:nvGrpSpPr>
              <p:grpSpPr>
                <a:xfrm>
                  <a:off x="7335814" y="5582357"/>
                  <a:ext cx="529200" cy="1293094"/>
                  <a:chOff x="2187522" y="5525070"/>
                  <a:chExt cx="529200" cy="1052897"/>
                </a:xfrm>
                <a:solidFill>
                  <a:schemeClr val="accent4"/>
                </a:solidFill>
              </p:grpSpPr>
              <p:cxnSp>
                <p:nvCxnSpPr>
                  <p:cNvPr id="26" name="Straight Connector 25">
                    <a:extLst>
                      <a:ext uri="{FF2B5EF4-FFF2-40B4-BE49-F238E27FC236}">
                        <a16:creationId xmlns:a16="http://schemas.microsoft.com/office/drawing/2014/main" id="{40F868FF-E8EF-4F99-82F5-3641345F93AB}"/>
                      </a:ext>
                    </a:extLst>
                  </p:cNvPr>
                  <p:cNvCxnSpPr>
                    <a:cxnSpLocks/>
                  </p:cNvCxnSpPr>
                  <p:nvPr/>
                </p:nvCxnSpPr>
                <p:spPr>
                  <a:xfrm flipV="1">
                    <a:off x="2452122" y="5746358"/>
                    <a:ext cx="0" cy="831609"/>
                  </a:xfrm>
                  <a:prstGeom prst="line">
                    <a:avLst/>
                  </a:prstGeom>
                  <a:grpFill/>
                  <a:ln w="19050">
                    <a:solidFill>
                      <a:schemeClr val="bg2">
                        <a:lumMod val="7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Freeform 121">
                    <a:extLst>
                      <a:ext uri="{FF2B5EF4-FFF2-40B4-BE49-F238E27FC236}">
                        <a16:creationId xmlns:a16="http://schemas.microsoft.com/office/drawing/2014/main" id="{BC4F369B-C93C-4695-BC72-0411E1377847}"/>
                      </a:ext>
                    </a:extLst>
                  </p:cNvPr>
                  <p:cNvSpPr>
                    <a:spLocks/>
                  </p:cNvSpPr>
                  <p:nvPr/>
                </p:nvSpPr>
                <p:spPr bwMode="auto">
                  <a:xfrm>
                    <a:off x="2187522" y="5525070"/>
                    <a:ext cx="529200" cy="489460"/>
                  </a:xfrm>
                  <a:custGeom>
                    <a:avLst/>
                    <a:gdLst>
                      <a:gd name="T0" fmla="*/ 78 w 78"/>
                      <a:gd name="T1" fmla="*/ 63 h 88"/>
                      <a:gd name="T2" fmla="*/ 78 w 78"/>
                      <a:gd name="T3" fmla="*/ 25 h 88"/>
                      <a:gd name="T4" fmla="*/ 75 w 78"/>
                      <a:gd name="T5" fmla="*/ 20 h 88"/>
                      <a:gd name="T6" fmla="*/ 42 w 78"/>
                      <a:gd name="T7" fmla="*/ 1 h 88"/>
                      <a:gd name="T8" fmla="*/ 36 w 78"/>
                      <a:gd name="T9" fmla="*/ 1 h 88"/>
                      <a:gd name="T10" fmla="*/ 3 w 78"/>
                      <a:gd name="T11" fmla="*/ 20 h 88"/>
                      <a:gd name="T12" fmla="*/ 0 w 78"/>
                      <a:gd name="T13" fmla="*/ 25 h 88"/>
                      <a:gd name="T14" fmla="*/ 0 w 78"/>
                      <a:gd name="T15" fmla="*/ 63 h 88"/>
                      <a:gd name="T16" fmla="*/ 3 w 78"/>
                      <a:gd name="T17" fmla="*/ 68 h 88"/>
                      <a:gd name="T18" fmla="*/ 36 w 78"/>
                      <a:gd name="T19" fmla="*/ 87 h 88"/>
                      <a:gd name="T20" fmla="*/ 42 w 78"/>
                      <a:gd name="T21" fmla="*/ 87 h 88"/>
                      <a:gd name="T22" fmla="*/ 75 w 78"/>
                      <a:gd name="T23" fmla="*/ 68 h 88"/>
                      <a:gd name="T24" fmla="*/ 78 w 78"/>
                      <a:gd name="T25"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88">
                        <a:moveTo>
                          <a:pt x="78" y="63"/>
                        </a:moveTo>
                        <a:cubicBezTo>
                          <a:pt x="78" y="25"/>
                          <a:pt x="78" y="25"/>
                          <a:pt x="78" y="25"/>
                        </a:cubicBezTo>
                        <a:cubicBezTo>
                          <a:pt x="78" y="23"/>
                          <a:pt x="77" y="21"/>
                          <a:pt x="75" y="20"/>
                        </a:cubicBezTo>
                        <a:cubicBezTo>
                          <a:pt x="42" y="1"/>
                          <a:pt x="42" y="1"/>
                          <a:pt x="42" y="1"/>
                        </a:cubicBezTo>
                        <a:cubicBezTo>
                          <a:pt x="40" y="0"/>
                          <a:pt x="38" y="0"/>
                          <a:pt x="36" y="1"/>
                        </a:cubicBezTo>
                        <a:cubicBezTo>
                          <a:pt x="3" y="20"/>
                          <a:pt x="3" y="20"/>
                          <a:pt x="3" y="20"/>
                        </a:cubicBezTo>
                        <a:cubicBezTo>
                          <a:pt x="1" y="21"/>
                          <a:pt x="0" y="23"/>
                          <a:pt x="0" y="25"/>
                        </a:cubicBezTo>
                        <a:cubicBezTo>
                          <a:pt x="0" y="63"/>
                          <a:pt x="0" y="63"/>
                          <a:pt x="0" y="63"/>
                        </a:cubicBezTo>
                        <a:cubicBezTo>
                          <a:pt x="0" y="65"/>
                          <a:pt x="1" y="67"/>
                          <a:pt x="3" y="68"/>
                        </a:cubicBezTo>
                        <a:cubicBezTo>
                          <a:pt x="36" y="87"/>
                          <a:pt x="36" y="87"/>
                          <a:pt x="36" y="87"/>
                        </a:cubicBezTo>
                        <a:cubicBezTo>
                          <a:pt x="38" y="88"/>
                          <a:pt x="40" y="88"/>
                          <a:pt x="42" y="87"/>
                        </a:cubicBezTo>
                        <a:cubicBezTo>
                          <a:pt x="75" y="68"/>
                          <a:pt x="75" y="68"/>
                          <a:pt x="75" y="68"/>
                        </a:cubicBezTo>
                        <a:cubicBezTo>
                          <a:pt x="77" y="67"/>
                          <a:pt x="78" y="65"/>
                          <a:pt x="78" y="63"/>
                        </a:cubicBezTo>
                        <a:close/>
                      </a:path>
                    </a:pathLst>
                  </a:custGeom>
                  <a:grpFill/>
                  <a:ln>
                    <a:solidFill>
                      <a:schemeClr val="accent4"/>
                    </a:solidFill>
                  </a:ln>
                </p:spPr>
                <p:txBody>
                  <a:bodyPr vert="horz" wrap="square" lIns="121920" tIns="60960" rIns="121920" bIns="60960" numCol="1" anchor="ctr" anchorCtr="0" compatLnSpc="1">
                    <a:prstTxWarp prst="textNoShape">
                      <a:avLst/>
                    </a:prstTxWarp>
                  </a:bodyPr>
                  <a:lstStyle/>
                  <a:p>
                    <a:pPr algn="ctr"/>
                    <a:r>
                      <a:rPr lang="en-US" sz="2000">
                        <a:solidFill>
                          <a:schemeClr val="bg1"/>
                        </a:solidFill>
                        <a:latin typeface="+mj-lt"/>
                      </a:rPr>
                      <a:t>5</a:t>
                    </a:r>
                  </a:p>
                </p:txBody>
              </p:sp>
            </p:grpSp>
          </p:grpSp>
          <p:sp>
            <p:nvSpPr>
              <p:cNvPr id="19" name="TextBox 18">
                <a:extLst>
                  <a:ext uri="{FF2B5EF4-FFF2-40B4-BE49-F238E27FC236}">
                    <a16:creationId xmlns:a16="http://schemas.microsoft.com/office/drawing/2014/main" id="{3A9F189D-7945-4188-8761-8BC9811F8D85}"/>
                  </a:ext>
                </a:extLst>
              </p:cNvPr>
              <p:cNvSpPr txBox="1"/>
              <p:nvPr/>
            </p:nvSpPr>
            <p:spPr>
              <a:xfrm>
                <a:off x="7458060" y="2881263"/>
                <a:ext cx="4071400" cy="1995278"/>
              </a:xfrm>
              <a:prstGeom prst="rect">
                <a:avLst/>
              </a:prstGeom>
              <a:noFill/>
            </p:spPr>
            <p:txBody>
              <a:bodyPr wrap="square" lIns="91440" tIns="45720" rIns="91440" bIns="45720" rtlCol="0" anchor="t">
                <a:noAutofit/>
              </a:bodyPr>
              <a:lstStyle/>
              <a:p>
                <a:pPr algn="ctr">
                  <a:lnSpc>
                    <a:spcPct val="120000"/>
                  </a:lnSpc>
                  <a:spcBef>
                    <a:spcPts val="600"/>
                  </a:spcBef>
                </a:pPr>
                <a:r>
                  <a:rPr lang="en-CA" sz="1600" b="1">
                    <a:solidFill>
                      <a:schemeClr val="accent4"/>
                    </a:solidFill>
                    <a:latin typeface="+mj-lt"/>
                  </a:rPr>
                  <a:t>Centralizing Accounting, Reporting, and Reducing Manual Tasks</a:t>
                </a:r>
              </a:p>
              <a:p>
                <a:pPr algn="ctr">
                  <a:lnSpc>
                    <a:spcPct val="120000"/>
                  </a:lnSpc>
                  <a:spcBef>
                    <a:spcPts val="600"/>
                  </a:spcBef>
                </a:pPr>
                <a:r>
                  <a:rPr lang="en-US" sz="1200">
                    <a:cs typeface="Segoe UI Semilight"/>
                  </a:rPr>
                  <a:t>Elimination of double-entries, multiple systems for accounting (i.e., avoid the registration of payments in Booking, the Booking app should only be used for contract and invoice management), e-transfer payments, physical checks, and the usage of mailing services. In addition, end-of-month reporting should be required for the Recreation team.</a:t>
                </a:r>
              </a:p>
            </p:txBody>
          </p:sp>
        </p:grpSp>
        <p:pic>
          <p:nvPicPr>
            <p:cNvPr id="34" name="Picture 21">
              <a:extLst>
                <a:ext uri="{FF2B5EF4-FFF2-40B4-BE49-F238E27FC236}">
                  <a16:creationId xmlns:a16="http://schemas.microsoft.com/office/drawing/2014/main" id="{DCCE738F-FC2F-4D6F-B084-657403AE69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080013" y="6487201"/>
              <a:ext cx="816942" cy="816942"/>
            </a:xfrm>
            <a:prstGeom prst="rect">
              <a:avLst/>
            </a:prstGeom>
          </p:spPr>
        </p:pic>
      </p:grpSp>
      <p:grpSp>
        <p:nvGrpSpPr>
          <p:cNvPr id="32" name="Group 31">
            <a:extLst>
              <a:ext uri="{FF2B5EF4-FFF2-40B4-BE49-F238E27FC236}">
                <a16:creationId xmlns:a16="http://schemas.microsoft.com/office/drawing/2014/main" id="{B6FAFAD2-7420-499B-9ED7-6647E0190C8E}"/>
              </a:ext>
            </a:extLst>
          </p:cNvPr>
          <p:cNvGrpSpPr/>
          <p:nvPr/>
        </p:nvGrpSpPr>
        <p:grpSpPr>
          <a:xfrm>
            <a:off x="8445959" y="1037841"/>
            <a:ext cx="3609180" cy="5175887"/>
            <a:chOff x="2411092" y="2707223"/>
            <a:chExt cx="3609180" cy="5175887"/>
          </a:xfrm>
        </p:grpSpPr>
        <p:sp>
          <p:nvSpPr>
            <p:cNvPr id="36" name="TextBox 35">
              <a:extLst>
                <a:ext uri="{FF2B5EF4-FFF2-40B4-BE49-F238E27FC236}">
                  <a16:creationId xmlns:a16="http://schemas.microsoft.com/office/drawing/2014/main" id="{DE3B6BA0-6232-46D6-B9D4-35F3494697FE}"/>
                </a:ext>
              </a:extLst>
            </p:cNvPr>
            <p:cNvSpPr txBox="1"/>
            <p:nvPr/>
          </p:nvSpPr>
          <p:spPr>
            <a:xfrm>
              <a:off x="2411092" y="5671970"/>
              <a:ext cx="3609180" cy="2211140"/>
            </a:xfrm>
            <a:prstGeom prst="rect">
              <a:avLst/>
            </a:prstGeom>
            <a:noFill/>
          </p:spPr>
          <p:txBody>
            <a:bodyPr wrap="square" lIns="91440" tIns="45720" rIns="91440" bIns="45720" rtlCol="0" anchor="t">
              <a:noAutofit/>
            </a:bodyPr>
            <a:lstStyle/>
            <a:p>
              <a:pPr algn="ctr">
                <a:lnSpc>
                  <a:spcPct val="120000"/>
                </a:lnSpc>
                <a:spcBef>
                  <a:spcPts val="600"/>
                </a:spcBef>
              </a:pPr>
              <a:r>
                <a:rPr lang="en-CA" sz="1600" b="1">
                  <a:solidFill>
                    <a:schemeClr val="accent2"/>
                  </a:solidFill>
                  <a:latin typeface="+mj-lt"/>
                </a:rPr>
                <a:t>Training and Implementation</a:t>
              </a:r>
              <a:endParaRPr lang="en-CA" sz="1600" b="1">
                <a:solidFill>
                  <a:schemeClr val="accent2"/>
                </a:solidFill>
                <a:latin typeface="+mj-lt"/>
                <a:cs typeface="Segoe UI Semibold"/>
              </a:endParaRPr>
            </a:p>
            <a:p>
              <a:pPr algn="ctr">
                <a:lnSpc>
                  <a:spcPct val="120000"/>
                </a:lnSpc>
                <a:spcBef>
                  <a:spcPts val="600"/>
                </a:spcBef>
              </a:pPr>
              <a:r>
                <a:rPr lang="en-CA" sz="1200">
                  <a:solidFill>
                    <a:srgbClr val="0F1313"/>
                  </a:solidFill>
                </a:rPr>
                <a:t>Staggered implementation is critical to ensure staff members are properly trained and familiar with the new processes. </a:t>
              </a:r>
              <a:r>
                <a:rPr lang="en-CA" sz="1200"/>
                <a:t>A culture of continuous improvement should be implemented as the application of these processes are underway. Team-training activities are beneficial in the event of any employee departure. More details can be found in later sections. </a:t>
              </a:r>
            </a:p>
          </p:txBody>
        </p:sp>
        <p:sp>
          <p:nvSpPr>
            <p:cNvPr id="37" name="Freeform 120">
              <a:extLst>
                <a:ext uri="{FF2B5EF4-FFF2-40B4-BE49-F238E27FC236}">
                  <a16:creationId xmlns:a16="http://schemas.microsoft.com/office/drawing/2014/main" id="{339E658D-E55A-4433-AC7E-1A5BDF9D9317}"/>
                </a:ext>
              </a:extLst>
            </p:cNvPr>
            <p:cNvSpPr>
              <a:spLocks noChangeAspect="1"/>
            </p:cNvSpPr>
            <p:nvPr/>
          </p:nvSpPr>
          <p:spPr bwMode="auto">
            <a:xfrm>
              <a:off x="3454568" y="2707223"/>
              <a:ext cx="1440000" cy="1641799"/>
            </a:xfrm>
            <a:custGeom>
              <a:avLst/>
              <a:gdLst>
                <a:gd name="T0" fmla="*/ 244 w 244"/>
                <a:gd name="T1" fmla="*/ 200 h 278"/>
                <a:gd name="T2" fmla="*/ 244 w 244"/>
                <a:gd name="T3" fmla="*/ 78 h 278"/>
                <a:gd name="T4" fmla="*/ 236 w 244"/>
                <a:gd name="T5" fmla="*/ 63 h 278"/>
                <a:gd name="T6" fmla="*/ 131 w 244"/>
                <a:gd name="T7" fmla="*/ 3 h 278"/>
                <a:gd name="T8" fmla="*/ 113 w 244"/>
                <a:gd name="T9" fmla="*/ 3 h 278"/>
                <a:gd name="T10" fmla="*/ 8 w 244"/>
                <a:gd name="T11" fmla="*/ 63 h 278"/>
                <a:gd name="T12" fmla="*/ 0 w 244"/>
                <a:gd name="T13" fmla="*/ 78 h 278"/>
                <a:gd name="T14" fmla="*/ 0 w 244"/>
                <a:gd name="T15" fmla="*/ 200 h 278"/>
                <a:gd name="T16" fmla="*/ 8 w 244"/>
                <a:gd name="T17" fmla="*/ 215 h 278"/>
                <a:gd name="T18" fmla="*/ 113 w 244"/>
                <a:gd name="T19" fmla="*/ 275 h 278"/>
                <a:gd name="T20" fmla="*/ 131 w 244"/>
                <a:gd name="T21" fmla="*/ 275 h 278"/>
                <a:gd name="T22" fmla="*/ 236 w 244"/>
                <a:gd name="T23" fmla="*/ 215 h 278"/>
                <a:gd name="T24" fmla="*/ 244 w 244"/>
                <a:gd name="T25" fmla="*/ 20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78">
                  <a:moveTo>
                    <a:pt x="244" y="200"/>
                  </a:moveTo>
                  <a:cubicBezTo>
                    <a:pt x="244" y="78"/>
                    <a:pt x="244" y="78"/>
                    <a:pt x="244" y="78"/>
                  </a:cubicBezTo>
                  <a:cubicBezTo>
                    <a:pt x="244" y="72"/>
                    <a:pt x="241" y="66"/>
                    <a:pt x="236" y="63"/>
                  </a:cubicBezTo>
                  <a:cubicBezTo>
                    <a:pt x="131" y="3"/>
                    <a:pt x="131" y="3"/>
                    <a:pt x="131" y="3"/>
                  </a:cubicBezTo>
                  <a:cubicBezTo>
                    <a:pt x="125" y="0"/>
                    <a:pt x="119" y="0"/>
                    <a:pt x="113" y="3"/>
                  </a:cubicBezTo>
                  <a:cubicBezTo>
                    <a:pt x="8" y="63"/>
                    <a:pt x="8" y="63"/>
                    <a:pt x="8" y="63"/>
                  </a:cubicBezTo>
                  <a:cubicBezTo>
                    <a:pt x="3" y="66"/>
                    <a:pt x="0" y="72"/>
                    <a:pt x="0" y="78"/>
                  </a:cubicBezTo>
                  <a:cubicBezTo>
                    <a:pt x="0" y="200"/>
                    <a:pt x="0" y="200"/>
                    <a:pt x="0" y="200"/>
                  </a:cubicBezTo>
                  <a:cubicBezTo>
                    <a:pt x="0" y="206"/>
                    <a:pt x="3" y="212"/>
                    <a:pt x="8" y="215"/>
                  </a:cubicBezTo>
                  <a:cubicBezTo>
                    <a:pt x="113" y="275"/>
                    <a:pt x="113" y="275"/>
                    <a:pt x="113" y="275"/>
                  </a:cubicBezTo>
                  <a:cubicBezTo>
                    <a:pt x="119" y="278"/>
                    <a:pt x="125" y="278"/>
                    <a:pt x="131" y="275"/>
                  </a:cubicBezTo>
                  <a:cubicBezTo>
                    <a:pt x="236" y="215"/>
                    <a:pt x="236" y="215"/>
                    <a:pt x="236" y="215"/>
                  </a:cubicBezTo>
                  <a:cubicBezTo>
                    <a:pt x="241" y="212"/>
                    <a:pt x="244" y="206"/>
                    <a:pt x="244" y="200"/>
                  </a:cubicBezTo>
                  <a:close/>
                </a:path>
              </a:pathLst>
            </a:custGeom>
            <a:solidFill>
              <a:schemeClr val="bg1"/>
            </a:solidFill>
            <a:ln w="50800">
              <a:solidFill>
                <a:schemeClr val="accent2"/>
              </a:solidFill>
            </a:ln>
          </p:spPr>
          <p:txBody>
            <a:bodyPr vert="horz" wrap="square" lIns="121920" tIns="60960" rIns="121920" bIns="60960" numCol="1" anchor="t" anchorCtr="0" compatLnSpc="1">
              <a:prstTxWarp prst="textNoShape">
                <a:avLst/>
              </a:prstTxWarp>
            </a:bodyPr>
            <a:lstStyle/>
            <a:p>
              <a:endParaRPr lang="en-US" sz="2400"/>
            </a:p>
          </p:txBody>
        </p:sp>
        <p:grpSp>
          <p:nvGrpSpPr>
            <p:cNvPr id="38" name="Group 37">
              <a:extLst>
                <a:ext uri="{FF2B5EF4-FFF2-40B4-BE49-F238E27FC236}">
                  <a16:creationId xmlns:a16="http://schemas.microsoft.com/office/drawing/2014/main" id="{14AB928E-F35E-4892-BA3A-7D7B25EC6B4D}"/>
                </a:ext>
              </a:extLst>
            </p:cNvPr>
            <p:cNvGrpSpPr/>
            <p:nvPr/>
          </p:nvGrpSpPr>
          <p:grpSpPr>
            <a:xfrm>
              <a:off x="3890989" y="4140689"/>
              <a:ext cx="529200" cy="1448845"/>
              <a:chOff x="2153849" y="4351190"/>
              <a:chExt cx="529200" cy="1179715"/>
            </a:xfrm>
          </p:grpSpPr>
          <p:cxnSp>
            <p:nvCxnSpPr>
              <p:cNvPr id="39" name="Straight Connector 38">
                <a:extLst>
                  <a:ext uri="{FF2B5EF4-FFF2-40B4-BE49-F238E27FC236}">
                    <a16:creationId xmlns:a16="http://schemas.microsoft.com/office/drawing/2014/main" id="{90CFD6F1-7C9B-470D-B999-40CA0CB53919}"/>
                  </a:ext>
                </a:extLst>
              </p:cNvPr>
              <p:cNvCxnSpPr>
                <a:cxnSpLocks/>
              </p:cNvCxnSpPr>
              <p:nvPr/>
            </p:nvCxnSpPr>
            <p:spPr>
              <a:xfrm flipH="1">
                <a:off x="2437428" y="4351190"/>
                <a:ext cx="5430" cy="690255"/>
              </a:xfrm>
              <a:prstGeom prst="line">
                <a:avLst/>
              </a:prstGeom>
              <a:ln w="19050">
                <a:solidFill>
                  <a:schemeClr val="bg1">
                    <a:lumMod val="6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40" name="Freeform 121">
                <a:extLst>
                  <a:ext uri="{FF2B5EF4-FFF2-40B4-BE49-F238E27FC236}">
                    <a16:creationId xmlns:a16="http://schemas.microsoft.com/office/drawing/2014/main" id="{E216873B-1934-49A6-A622-C03092170651}"/>
                  </a:ext>
                </a:extLst>
              </p:cNvPr>
              <p:cNvSpPr>
                <a:spLocks/>
              </p:cNvSpPr>
              <p:nvPr/>
            </p:nvSpPr>
            <p:spPr bwMode="auto">
              <a:xfrm>
                <a:off x="2153849" y="5041445"/>
                <a:ext cx="529200" cy="489460"/>
              </a:xfrm>
              <a:custGeom>
                <a:avLst/>
                <a:gdLst>
                  <a:gd name="T0" fmla="*/ 78 w 78"/>
                  <a:gd name="T1" fmla="*/ 63 h 88"/>
                  <a:gd name="T2" fmla="*/ 78 w 78"/>
                  <a:gd name="T3" fmla="*/ 25 h 88"/>
                  <a:gd name="T4" fmla="*/ 75 w 78"/>
                  <a:gd name="T5" fmla="*/ 20 h 88"/>
                  <a:gd name="T6" fmla="*/ 42 w 78"/>
                  <a:gd name="T7" fmla="*/ 1 h 88"/>
                  <a:gd name="T8" fmla="*/ 36 w 78"/>
                  <a:gd name="T9" fmla="*/ 1 h 88"/>
                  <a:gd name="T10" fmla="*/ 3 w 78"/>
                  <a:gd name="T11" fmla="*/ 20 h 88"/>
                  <a:gd name="T12" fmla="*/ 0 w 78"/>
                  <a:gd name="T13" fmla="*/ 25 h 88"/>
                  <a:gd name="T14" fmla="*/ 0 w 78"/>
                  <a:gd name="T15" fmla="*/ 63 h 88"/>
                  <a:gd name="T16" fmla="*/ 3 w 78"/>
                  <a:gd name="T17" fmla="*/ 68 h 88"/>
                  <a:gd name="T18" fmla="*/ 36 w 78"/>
                  <a:gd name="T19" fmla="*/ 87 h 88"/>
                  <a:gd name="T20" fmla="*/ 42 w 78"/>
                  <a:gd name="T21" fmla="*/ 87 h 88"/>
                  <a:gd name="T22" fmla="*/ 75 w 78"/>
                  <a:gd name="T23" fmla="*/ 68 h 88"/>
                  <a:gd name="T24" fmla="*/ 78 w 78"/>
                  <a:gd name="T25"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88">
                    <a:moveTo>
                      <a:pt x="78" y="63"/>
                    </a:moveTo>
                    <a:cubicBezTo>
                      <a:pt x="78" y="25"/>
                      <a:pt x="78" y="25"/>
                      <a:pt x="78" y="25"/>
                    </a:cubicBezTo>
                    <a:cubicBezTo>
                      <a:pt x="78" y="23"/>
                      <a:pt x="77" y="21"/>
                      <a:pt x="75" y="20"/>
                    </a:cubicBezTo>
                    <a:cubicBezTo>
                      <a:pt x="42" y="1"/>
                      <a:pt x="42" y="1"/>
                      <a:pt x="42" y="1"/>
                    </a:cubicBezTo>
                    <a:cubicBezTo>
                      <a:pt x="40" y="0"/>
                      <a:pt x="38" y="0"/>
                      <a:pt x="36" y="1"/>
                    </a:cubicBezTo>
                    <a:cubicBezTo>
                      <a:pt x="3" y="20"/>
                      <a:pt x="3" y="20"/>
                      <a:pt x="3" y="20"/>
                    </a:cubicBezTo>
                    <a:cubicBezTo>
                      <a:pt x="1" y="21"/>
                      <a:pt x="0" y="23"/>
                      <a:pt x="0" y="25"/>
                    </a:cubicBezTo>
                    <a:cubicBezTo>
                      <a:pt x="0" y="63"/>
                      <a:pt x="0" y="63"/>
                      <a:pt x="0" y="63"/>
                    </a:cubicBezTo>
                    <a:cubicBezTo>
                      <a:pt x="0" y="65"/>
                      <a:pt x="1" y="67"/>
                      <a:pt x="3" y="68"/>
                    </a:cubicBezTo>
                    <a:cubicBezTo>
                      <a:pt x="36" y="87"/>
                      <a:pt x="36" y="87"/>
                      <a:pt x="36" y="87"/>
                    </a:cubicBezTo>
                    <a:cubicBezTo>
                      <a:pt x="38" y="88"/>
                      <a:pt x="40" y="88"/>
                      <a:pt x="42" y="87"/>
                    </a:cubicBezTo>
                    <a:cubicBezTo>
                      <a:pt x="75" y="68"/>
                      <a:pt x="75" y="68"/>
                      <a:pt x="75" y="68"/>
                    </a:cubicBezTo>
                    <a:cubicBezTo>
                      <a:pt x="77" y="67"/>
                      <a:pt x="78" y="65"/>
                      <a:pt x="78" y="63"/>
                    </a:cubicBezTo>
                    <a:close/>
                  </a:path>
                </a:pathLst>
              </a:custGeom>
              <a:solidFill>
                <a:schemeClr val="accent2"/>
              </a:solidFill>
              <a:ln>
                <a:solidFill>
                  <a:schemeClr val="accent2"/>
                </a:solidFill>
              </a:ln>
            </p:spPr>
            <p:txBody>
              <a:bodyPr vert="horz" wrap="square" lIns="121920" tIns="60960" rIns="121920" bIns="60960" numCol="1" anchor="ctr" anchorCtr="0" compatLnSpc="1">
                <a:prstTxWarp prst="textNoShape">
                  <a:avLst/>
                </a:prstTxWarp>
              </a:bodyPr>
              <a:lstStyle/>
              <a:p>
                <a:pPr algn="ctr"/>
                <a:r>
                  <a:rPr lang="en-US" sz="2000">
                    <a:solidFill>
                      <a:schemeClr val="bg1"/>
                    </a:solidFill>
                    <a:latin typeface="+mj-lt"/>
                  </a:rPr>
                  <a:t>6</a:t>
                </a:r>
              </a:p>
            </p:txBody>
          </p:sp>
        </p:grpSp>
      </p:grpSp>
      <p:pic>
        <p:nvPicPr>
          <p:cNvPr id="47" name="Picture 27">
            <a:extLst>
              <a:ext uri="{FF2B5EF4-FFF2-40B4-BE49-F238E27FC236}">
                <a16:creationId xmlns:a16="http://schemas.microsoft.com/office/drawing/2014/main" id="{9A715257-6F82-4023-9CD0-F18412F574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909566" y="1574586"/>
            <a:ext cx="561780" cy="561780"/>
          </a:xfrm>
          <a:prstGeom prst="rect">
            <a:avLst/>
          </a:prstGeom>
        </p:spPr>
      </p:pic>
    </p:spTree>
    <p:extLst>
      <p:ext uri="{BB962C8B-B14F-4D97-AF65-F5344CB8AC3E}">
        <p14:creationId xmlns:p14="http://schemas.microsoft.com/office/powerpoint/2010/main" val="309489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E628-5151-405D-A18D-E8A7B38B2BE5}"/>
              </a:ext>
            </a:extLst>
          </p:cNvPr>
          <p:cNvSpPr>
            <a:spLocks noGrp="1"/>
          </p:cNvSpPr>
          <p:nvPr>
            <p:ph type="title"/>
          </p:nvPr>
        </p:nvSpPr>
        <p:spPr>
          <a:xfrm>
            <a:off x="638173" y="2800798"/>
            <a:ext cx="8154990" cy="443198"/>
          </a:xfrm>
        </p:spPr>
        <p:txBody>
          <a:bodyPr/>
          <a:lstStyle/>
          <a:p>
            <a:r>
              <a:rPr lang="en-CA" sz="3200"/>
              <a:t>Budget Process</a:t>
            </a:r>
          </a:p>
        </p:txBody>
      </p:sp>
      <p:sp>
        <p:nvSpPr>
          <p:cNvPr id="4" name="Slide Number Placeholder 3">
            <a:extLst>
              <a:ext uri="{FF2B5EF4-FFF2-40B4-BE49-F238E27FC236}">
                <a16:creationId xmlns:a16="http://schemas.microsoft.com/office/drawing/2014/main" id="{ECCA53C4-FC03-4447-BA0C-2884CE9CDE4F}"/>
              </a:ext>
            </a:extLst>
          </p:cNvPr>
          <p:cNvSpPr>
            <a:spLocks noGrp="1"/>
          </p:cNvSpPr>
          <p:nvPr>
            <p:ph type="sldNum" sz="quarter" idx="4294967295"/>
          </p:nvPr>
        </p:nvSpPr>
        <p:spPr>
          <a:xfrm>
            <a:off x="11691938" y="6237288"/>
            <a:ext cx="500062" cy="249237"/>
          </a:xfrm>
        </p:spPr>
        <p:txBody>
          <a:bodyPr/>
          <a:lstStyle/>
          <a:p>
            <a:fld id="{524D1A82-BAD5-4898-8C77-C821410AB1EA}" type="slidenum">
              <a:rPr lang="en-CA" smtClean="0"/>
              <a:pPr/>
              <a:t>14</a:t>
            </a:fld>
            <a:endParaRPr lang="en-CA"/>
          </a:p>
        </p:txBody>
      </p:sp>
    </p:spTree>
    <p:extLst>
      <p:ext uri="{BB962C8B-B14F-4D97-AF65-F5344CB8AC3E}">
        <p14:creationId xmlns:p14="http://schemas.microsoft.com/office/powerpoint/2010/main" val="38488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15</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t>Budget Process</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9029122" y="996939"/>
            <a:ext cx="3163479" cy="323065"/>
          </a:xfrm>
          <a:ln>
            <a:solidFill>
              <a:schemeClr val="bg1"/>
            </a:solidFill>
          </a:ln>
        </p:spPr>
        <p:txBody>
          <a:bodyPr/>
          <a:lstStyle/>
          <a:p>
            <a:pPr algn="ctr"/>
            <a:r>
              <a:rPr lang="en-CA" sz="1600">
                <a:cs typeface="Segoe UI Semibold"/>
              </a:rPr>
              <a:t>Process Pain Points &amp; Opportunities</a:t>
            </a:r>
            <a:endParaRPr lang="en-CA" sz="1600">
              <a:solidFill>
                <a:schemeClr val="accent5"/>
              </a:solidFill>
            </a:endParaRPr>
          </a:p>
        </p:txBody>
      </p:sp>
      <p:sp>
        <p:nvSpPr>
          <p:cNvPr id="72" name="Rectangle 71">
            <a:extLst>
              <a:ext uri="{FF2B5EF4-FFF2-40B4-BE49-F238E27FC236}">
                <a16:creationId xmlns:a16="http://schemas.microsoft.com/office/drawing/2014/main" id="{570E23D6-6EBB-437A-A616-36142BD9484A}"/>
              </a:ext>
            </a:extLst>
          </p:cNvPr>
          <p:cNvSpPr/>
          <p:nvPr/>
        </p:nvSpPr>
        <p:spPr>
          <a:xfrm>
            <a:off x="9144000" y="1619748"/>
            <a:ext cx="2942206" cy="4555093"/>
          </a:xfrm>
          <a:prstGeom prst="rect">
            <a:avLst/>
          </a:prstGeom>
        </p:spPr>
        <p:txBody>
          <a:bodyPr wrap="square">
            <a:spAutoFit/>
          </a:bodyPr>
          <a:lstStyle/>
          <a:p>
            <a:pPr marL="171450" indent="-171450">
              <a:buFont typeface="Arial" panose="020B0604020202020204" pitchFamily="34" charset="0"/>
              <a:buChar char="•"/>
            </a:pPr>
            <a:r>
              <a:rPr lang="en-US" sz="1000"/>
              <a:t>Lack of </a:t>
            </a:r>
            <a:r>
              <a:rPr lang="en-CA" sz="1000"/>
              <a:t>formalized processes with quality control steps.</a:t>
            </a:r>
          </a:p>
          <a:p>
            <a:endParaRPr lang="en-US" sz="1000"/>
          </a:p>
          <a:p>
            <a:pPr marL="171450" indent="-171450">
              <a:buFont typeface="Arial" panose="020B0604020202020204" pitchFamily="34" charset="0"/>
              <a:buChar char="•"/>
            </a:pPr>
            <a:r>
              <a:rPr lang="en-US" sz="1000" b="1" i="1"/>
              <a:t>Opportunities: </a:t>
            </a:r>
          </a:p>
          <a:p>
            <a:pPr marL="628650" lvl="1" indent="-171450">
              <a:buFont typeface="Courier New" panose="02070309020205020404" pitchFamily="49" charset="0"/>
              <a:buChar char="o"/>
            </a:pPr>
            <a:r>
              <a:rPr lang="en-US" sz="1000" i="1"/>
              <a:t>An evaluation is needed to evaluate predictions made and the director's abilities to respect their budget.</a:t>
            </a:r>
          </a:p>
          <a:p>
            <a:pPr marL="628650" lvl="1" indent="-171450">
              <a:buFont typeface="Courier New" panose="02070309020205020404" pitchFamily="49" charset="0"/>
              <a:buChar char="o"/>
            </a:pPr>
            <a:r>
              <a:rPr lang="en-US" sz="1000" i="1"/>
              <a:t>Priorities from Council need to be communicated to all department managers to align them with the organization’s objectives as they work on their dept budget.</a:t>
            </a:r>
          </a:p>
          <a:p>
            <a:pPr marL="628650" lvl="1" indent="-171450">
              <a:buFont typeface="Courier New" panose="02070309020205020404" pitchFamily="49" charset="0"/>
              <a:buChar char="o"/>
            </a:pPr>
            <a:r>
              <a:rPr lang="en-US" sz="1000" i="1"/>
              <a:t>The CAO elaborates the organization’s global objectives based on Council priorities, while the treasurer formulates them financially.</a:t>
            </a:r>
          </a:p>
          <a:p>
            <a:pPr marL="628650" lvl="1" indent="-171450">
              <a:buFont typeface="Courier New" panose="02070309020205020404" pitchFamily="49" charset="0"/>
              <a:buChar char="o"/>
            </a:pPr>
            <a:r>
              <a:rPr lang="en-US" sz="1000" i="1"/>
              <a:t>For a healthy budget process, the treasurer will have the freedom of work, while the CAO should only review budgets on a higher level.</a:t>
            </a:r>
          </a:p>
          <a:p>
            <a:pPr marL="628650" lvl="1" indent="-171450">
              <a:buFont typeface="Courier New" panose="02070309020205020404" pitchFamily="49" charset="0"/>
              <a:buChar char="o"/>
            </a:pPr>
            <a:r>
              <a:rPr lang="en-US" sz="1000" i="1"/>
              <a:t>Results must be reviewed at least once per calendar year and all departments should create an adjusted forecast for the remainder of the current year.</a:t>
            </a:r>
          </a:p>
          <a:p>
            <a:pPr marL="628650" lvl="1" indent="-171450">
              <a:buFont typeface="Courier New" panose="02070309020205020404" pitchFamily="49" charset="0"/>
              <a:buChar char="o"/>
            </a:pPr>
            <a:r>
              <a:rPr lang="en-US" sz="1000" i="1"/>
              <a:t>All documents must circulate and be saved in the organization’s SharePoint and approvals must happen either with an official workflow or via email. </a:t>
            </a:r>
          </a:p>
          <a:p>
            <a:endParaRPr lang="en-CA" sz="1000" b="1" i="1"/>
          </a:p>
        </p:txBody>
      </p:sp>
      <p:sp>
        <p:nvSpPr>
          <p:cNvPr id="77" name="TextBox 6">
            <a:extLst>
              <a:ext uri="{FF2B5EF4-FFF2-40B4-BE49-F238E27FC236}">
                <a16:creationId xmlns:a16="http://schemas.microsoft.com/office/drawing/2014/main" id="{62910BA6-20AD-45C7-95D9-B44C02DD6580}"/>
              </a:ext>
            </a:extLst>
          </p:cNvPr>
          <p:cNvSpPr txBox="1"/>
          <p:nvPr/>
        </p:nvSpPr>
        <p:spPr>
          <a:xfrm>
            <a:off x="9331" y="1156696"/>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9331" y="3803522"/>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Modifications Process Map</a:t>
            </a:r>
          </a:p>
        </p:txBody>
      </p:sp>
      <p:pic>
        <p:nvPicPr>
          <p:cNvPr id="3" name="Picture 3" descr="Diagram&#10;&#10;Description automatically generated">
            <a:extLst>
              <a:ext uri="{FF2B5EF4-FFF2-40B4-BE49-F238E27FC236}">
                <a16:creationId xmlns:a16="http://schemas.microsoft.com/office/drawing/2014/main" id="{040F9AE3-C710-69FD-4E42-0A2BCDA03299}"/>
              </a:ext>
            </a:extLst>
          </p:cNvPr>
          <p:cNvPicPr>
            <a:picLocks noChangeAspect="1"/>
          </p:cNvPicPr>
          <p:nvPr/>
        </p:nvPicPr>
        <p:blipFill>
          <a:blip r:embed="rId3"/>
          <a:stretch>
            <a:fillRect/>
          </a:stretch>
        </p:blipFill>
        <p:spPr>
          <a:xfrm>
            <a:off x="13110" y="1370738"/>
            <a:ext cx="8986683" cy="2272974"/>
          </a:xfrm>
          <a:prstGeom prst="rect">
            <a:avLst/>
          </a:prstGeom>
        </p:spPr>
      </p:pic>
      <p:pic>
        <p:nvPicPr>
          <p:cNvPr id="4" name="Picture 4" descr="Diagram&#10;&#10;Description automatically generated">
            <a:extLst>
              <a:ext uri="{FF2B5EF4-FFF2-40B4-BE49-F238E27FC236}">
                <a16:creationId xmlns:a16="http://schemas.microsoft.com/office/drawing/2014/main" id="{9A3B3BA5-9EC2-4E3C-94F8-FF84FEFDB3DC}"/>
              </a:ext>
            </a:extLst>
          </p:cNvPr>
          <p:cNvPicPr>
            <a:picLocks noChangeAspect="1"/>
          </p:cNvPicPr>
          <p:nvPr/>
        </p:nvPicPr>
        <p:blipFill>
          <a:blip r:embed="rId4"/>
          <a:stretch>
            <a:fillRect/>
          </a:stretch>
        </p:blipFill>
        <p:spPr>
          <a:xfrm>
            <a:off x="13110" y="4072894"/>
            <a:ext cx="8986683" cy="2554986"/>
          </a:xfrm>
          <a:prstGeom prst="rect">
            <a:avLst/>
          </a:prstGeom>
        </p:spPr>
      </p:pic>
    </p:spTree>
    <p:extLst>
      <p:ext uri="{BB962C8B-B14F-4D97-AF65-F5344CB8AC3E}">
        <p14:creationId xmlns:p14="http://schemas.microsoft.com/office/powerpoint/2010/main" val="158883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16</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t>Budget Process</a:t>
            </a:r>
          </a:p>
        </p:txBody>
      </p:sp>
      <p:sp>
        <p:nvSpPr>
          <p:cNvPr id="10" name="TextBox 6">
            <a:extLst>
              <a:ext uri="{FF2B5EF4-FFF2-40B4-BE49-F238E27FC236}">
                <a16:creationId xmlns:a16="http://schemas.microsoft.com/office/drawing/2014/main" id="{69F6F948-5C6A-4DBB-A6C6-13008A49670D}"/>
              </a:ext>
            </a:extLst>
          </p:cNvPr>
          <p:cNvSpPr txBox="1"/>
          <p:nvPr/>
        </p:nvSpPr>
        <p:spPr>
          <a:xfrm>
            <a:off x="0" y="1865011"/>
            <a:ext cx="10915637" cy="436786"/>
          </a:xfrm>
          <a:prstGeom prst="rect">
            <a:avLst/>
          </a:prstGeom>
        </p:spPr>
        <p:txBody>
          <a:bodyPr vert="horz" wrap="square" lIns="0" tIns="0" rIns="0" bIns="0" rtlCol="0" anchor="t" anchorCtr="0">
            <a:normAutofit/>
          </a:bodyPr>
          <a:lstStyle/>
          <a:p>
            <a:r>
              <a:rPr lang="en-US" sz="1200" dirty="0">
                <a:solidFill>
                  <a:schemeClr val="accent4"/>
                </a:solidFill>
                <a:latin typeface="+mj-lt"/>
                <a:cs typeface="Segoe UI Semibold" panose="020B0702040204020203" pitchFamily="34" charset="0"/>
              </a:rPr>
              <a:t>Future State Process Map</a:t>
            </a:r>
          </a:p>
        </p:txBody>
      </p:sp>
      <p:pic>
        <p:nvPicPr>
          <p:cNvPr id="5" name="Image 4">
            <a:extLst>
              <a:ext uri="{FF2B5EF4-FFF2-40B4-BE49-F238E27FC236}">
                <a16:creationId xmlns:a16="http://schemas.microsoft.com/office/drawing/2014/main" id="{225A72D5-E5BA-4A3E-993A-D7D8496DB3B8}"/>
              </a:ext>
            </a:extLst>
          </p:cNvPr>
          <p:cNvPicPr>
            <a:picLocks noChangeAspect="1"/>
          </p:cNvPicPr>
          <p:nvPr/>
        </p:nvPicPr>
        <p:blipFill>
          <a:blip r:embed="rId3"/>
          <a:stretch>
            <a:fillRect/>
          </a:stretch>
        </p:blipFill>
        <p:spPr>
          <a:xfrm>
            <a:off x="0" y="2307034"/>
            <a:ext cx="12192000" cy="3274710"/>
          </a:xfrm>
          <a:prstGeom prst="rect">
            <a:avLst/>
          </a:prstGeom>
        </p:spPr>
      </p:pic>
    </p:spTree>
    <p:extLst>
      <p:ext uri="{BB962C8B-B14F-4D97-AF65-F5344CB8AC3E}">
        <p14:creationId xmlns:p14="http://schemas.microsoft.com/office/powerpoint/2010/main" val="407114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E628-5151-405D-A18D-E8A7B38B2BE5}"/>
              </a:ext>
            </a:extLst>
          </p:cNvPr>
          <p:cNvSpPr>
            <a:spLocks noGrp="1"/>
          </p:cNvSpPr>
          <p:nvPr>
            <p:ph type="title"/>
          </p:nvPr>
        </p:nvSpPr>
        <p:spPr>
          <a:xfrm>
            <a:off x="638173" y="2800798"/>
            <a:ext cx="8154990" cy="443198"/>
          </a:xfrm>
        </p:spPr>
        <p:txBody>
          <a:bodyPr/>
          <a:lstStyle/>
          <a:p>
            <a:r>
              <a:rPr lang="en-CA" sz="3200"/>
              <a:t>Accounts Receivable</a:t>
            </a:r>
          </a:p>
        </p:txBody>
      </p:sp>
      <p:sp>
        <p:nvSpPr>
          <p:cNvPr id="4" name="Slide Number Placeholder 3">
            <a:extLst>
              <a:ext uri="{FF2B5EF4-FFF2-40B4-BE49-F238E27FC236}">
                <a16:creationId xmlns:a16="http://schemas.microsoft.com/office/drawing/2014/main" id="{ECCA53C4-FC03-4447-BA0C-2884CE9CDE4F}"/>
              </a:ext>
            </a:extLst>
          </p:cNvPr>
          <p:cNvSpPr>
            <a:spLocks noGrp="1"/>
          </p:cNvSpPr>
          <p:nvPr>
            <p:ph type="sldNum" sz="quarter" idx="4294967295"/>
          </p:nvPr>
        </p:nvSpPr>
        <p:spPr>
          <a:xfrm>
            <a:off x="11691938" y="6237288"/>
            <a:ext cx="500062" cy="249237"/>
          </a:xfrm>
        </p:spPr>
        <p:txBody>
          <a:bodyPr/>
          <a:lstStyle/>
          <a:p>
            <a:fld id="{524D1A82-BAD5-4898-8C77-C821410AB1EA}" type="slidenum">
              <a:rPr lang="en-CA" smtClean="0"/>
              <a:pPr/>
              <a:t>17</a:t>
            </a:fld>
            <a:endParaRPr lang="en-CA"/>
          </a:p>
        </p:txBody>
      </p:sp>
    </p:spTree>
    <p:extLst>
      <p:ext uri="{BB962C8B-B14F-4D97-AF65-F5344CB8AC3E}">
        <p14:creationId xmlns:p14="http://schemas.microsoft.com/office/powerpoint/2010/main" val="200833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18</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Taxation (Revenue) Process</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608962" y="1374709"/>
            <a:ext cx="3328732" cy="249620"/>
          </a:xfrm>
        </p:spPr>
        <p:txBody>
          <a:bodyPr/>
          <a:lstStyle/>
          <a:p>
            <a:pPr algn="ctr"/>
            <a:r>
              <a:rPr lang="en-CA" sz="1600">
                <a:cs typeface="Segoe UI Semibold"/>
              </a:rPr>
              <a:t>Process Pain Points &amp; Opportunities</a:t>
            </a:r>
            <a:endParaRPr lang="en-CA" sz="1600">
              <a:solidFill>
                <a:schemeClr val="accent5"/>
              </a:solidFill>
            </a:endParaRPr>
          </a:p>
        </p:txBody>
      </p:sp>
      <p:sp>
        <p:nvSpPr>
          <p:cNvPr id="72" name="Rectangle 71">
            <a:extLst>
              <a:ext uri="{FF2B5EF4-FFF2-40B4-BE49-F238E27FC236}">
                <a16:creationId xmlns:a16="http://schemas.microsoft.com/office/drawing/2014/main" id="{570E23D6-6EBB-437A-A616-36142BD9484A}"/>
              </a:ext>
            </a:extLst>
          </p:cNvPr>
          <p:cNvSpPr/>
          <p:nvPr/>
        </p:nvSpPr>
        <p:spPr>
          <a:xfrm>
            <a:off x="8726750" y="1713174"/>
            <a:ext cx="3098476" cy="3323987"/>
          </a:xfrm>
          <a:prstGeom prst="rect">
            <a:avLst/>
          </a:prstGeom>
        </p:spPr>
        <p:txBody>
          <a:bodyPr wrap="square" lIns="91440" tIns="45720" rIns="91440" bIns="45720" anchor="t">
            <a:spAutoFit/>
          </a:bodyPr>
          <a:lstStyle/>
          <a:p>
            <a:pPr marL="171450" indent="-171450">
              <a:spcBef>
                <a:spcPts val="200"/>
              </a:spcBef>
              <a:spcAft>
                <a:spcPts val="200"/>
              </a:spcAft>
              <a:buFont typeface="Arial" panose="020B0604020202020204" pitchFamily="34" charset="0"/>
              <a:buChar char="•"/>
            </a:pPr>
            <a:r>
              <a:rPr lang="en-US" sz="1000" dirty="0">
                <a:cs typeface="Segoe UI Semilight"/>
              </a:rPr>
              <a:t>Less than 2% of total payments are made up of cash payments and E-transfers, but a separate process is currently required for E-transfer payments. </a:t>
            </a:r>
            <a:r>
              <a:rPr lang="en-US" sz="1000" b="1" i="1" dirty="0">
                <a:cs typeface="Segoe UI Semilight"/>
              </a:rPr>
              <a:t>Opportunity</a:t>
            </a:r>
            <a:r>
              <a:rPr lang="en-US" sz="1000" dirty="0">
                <a:cs typeface="Segoe UI Semilight"/>
              </a:rPr>
              <a:t>: </a:t>
            </a:r>
            <a:r>
              <a:rPr lang="en-US" sz="1000" i="1" dirty="0">
                <a:cs typeface="Segoe UI Semilight"/>
              </a:rPr>
              <a:t>To reduce risk of errors, we suggest eliminating the cash and E-transfer (email) methods.</a:t>
            </a:r>
            <a:endParaRPr lang="en-US" sz="1000" dirty="0">
              <a:cs typeface="Segoe UI Semilight"/>
            </a:endParaRPr>
          </a:p>
          <a:p>
            <a:pPr marL="171450" indent="-171450">
              <a:spcBef>
                <a:spcPts val="200"/>
              </a:spcBef>
              <a:spcAft>
                <a:spcPts val="200"/>
              </a:spcAft>
              <a:buFont typeface="Arial" panose="020B0604020202020204" pitchFamily="34" charset="0"/>
              <a:buChar char="•"/>
            </a:pPr>
            <a:r>
              <a:rPr lang="en-US" sz="1000" dirty="0">
                <a:cs typeface="Segoe UI Semilight"/>
              </a:rPr>
              <a:t>Reconciliation is done every morning. </a:t>
            </a:r>
            <a:r>
              <a:rPr lang="en-US" sz="1000" b="1" i="1" dirty="0">
                <a:ea typeface="+mn-lt"/>
                <a:cs typeface="+mn-lt"/>
              </a:rPr>
              <a:t>Opportunity: </a:t>
            </a:r>
            <a:r>
              <a:rPr lang="en-US" sz="1000" i="1" dirty="0">
                <a:cs typeface="Segoe UI Semilight"/>
              </a:rPr>
              <a:t>Although this task is necessary, weekly reconciliation is sufficient. </a:t>
            </a:r>
          </a:p>
          <a:p>
            <a:pPr marL="171450" indent="-171450">
              <a:spcBef>
                <a:spcPts val="200"/>
              </a:spcBef>
              <a:spcAft>
                <a:spcPts val="200"/>
              </a:spcAft>
              <a:buFont typeface="Arial" panose="020B0604020202020204" pitchFamily="34" charset="0"/>
              <a:buChar char="•"/>
            </a:pPr>
            <a:r>
              <a:rPr lang="en-US" sz="1000" dirty="0">
                <a:ea typeface="+mn-lt"/>
                <a:cs typeface="+mn-lt"/>
              </a:rPr>
              <a:t>Documentation is managed in hard-copy. </a:t>
            </a:r>
            <a:r>
              <a:rPr lang="en-US" sz="1000" b="1" i="1" dirty="0">
                <a:ea typeface="+mn-lt"/>
                <a:cs typeface="+mn-lt"/>
              </a:rPr>
              <a:t>Opportunity</a:t>
            </a:r>
            <a:r>
              <a:rPr lang="en-US" sz="1000" dirty="0">
                <a:ea typeface="+mn-lt"/>
                <a:cs typeface="+mn-lt"/>
              </a:rPr>
              <a:t>: </a:t>
            </a:r>
            <a:r>
              <a:rPr lang="en-US" sz="1000" i="1" dirty="0">
                <a:ea typeface="+mn-lt"/>
                <a:cs typeface="+mn-lt"/>
              </a:rPr>
              <a:t>All printed documents can be converted to PDF to minimize resources and physical movement and be saved in SharePoint. </a:t>
            </a:r>
            <a:endParaRPr lang="en-US" sz="1000" i="1" dirty="0">
              <a:cs typeface="Segoe UI Semilight"/>
            </a:endParaRPr>
          </a:p>
          <a:p>
            <a:pPr marL="171450" indent="-171450">
              <a:spcBef>
                <a:spcPts val="200"/>
              </a:spcBef>
              <a:spcAft>
                <a:spcPts val="200"/>
              </a:spcAft>
              <a:buFont typeface="Arial" panose="020B0604020202020204" pitchFamily="34" charset="0"/>
              <a:buChar char="•"/>
            </a:pPr>
            <a:r>
              <a:rPr lang="en-US" sz="1000" dirty="0">
                <a:ea typeface="+mn-lt"/>
                <a:cs typeface="+mn-lt"/>
              </a:rPr>
              <a:t>Transaction copies are approved after the GL is published. </a:t>
            </a:r>
            <a:r>
              <a:rPr lang="en-US" sz="1000" b="1" i="1" dirty="0">
                <a:ea typeface="+mn-lt"/>
                <a:cs typeface="+mn-lt"/>
              </a:rPr>
              <a:t>Opportunity</a:t>
            </a:r>
            <a:r>
              <a:rPr lang="en-US" sz="1000" b="1" dirty="0">
                <a:ea typeface="+mn-lt"/>
                <a:cs typeface="+mn-lt"/>
              </a:rPr>
              <a:t>:</a:t>
            </a:r>
            <a:r>
              <a:rPr lang="en-US" sz="1000" dirty="0">
                <a:ea typeface="+mn-lt"/>
                <a:cs typeface="+mn-lt"/>
              </a:rPr>
              <a:t> </a:t>
            </a:r>
            <a:r>
              <a:rPr lang="en-US" sz="1000" i="1" dirty="0">
                <a:ea typeface="+mn-lt"/>
                <a:cs typeface="+mn-lt"/>
              </a:rPr>
              <a:t>All approvals need to happen either with an official workflow or via email before the GL transactions are live. </a:t>
            </a:r>
            <a:r>
              <a:rPr lang="en-US" sz="1000" i="1" dirty="0">
                <a:cs typeface="Segoe UI Semilight"/>
              </a:rPr>
              <a:t>GL transactions can be posted by an Accounting clerk. Additionally, all documents must circulate and be saved in SharePoint. </a:t>
            </a:r>
          </a:p>
        </p:txBody>
      </p:sp>
      <p:sp>
        <p:nvSpPr>
          <p:cNvPr id="77" name="TextBox 6">
            <a:extLst>
              <a:ext uri="{FF2B5EF4-FFF2-40B4-BE49-F238E27FC236}">
                <a16:creationId xmlns:a16="http://schemas.microsoft.com/office/drawing/2014/main" id="{62910BA6-20AD-45C7-95D9-B44C02DD6580}"/>
              </a:ext>
            </a:extLst>
          </p:cNvPr>
          <p:cNvSpPr txBox="1"/>
          <p:nvPr/>
        </p:nvSpPr>
        <p:spPr>
          <a:xfrm>
            <a:off x="149657" y="1116644"/>
            <a:ext cx="10915637" cy="436786"/>
          </a:xfrm>
          <a:prstGeom prst="rect">
            <a:avLst/>
          </a:prstGeom>
        </p:spPr>
        <p:txBody>
          <a:bodyPr vert="horz" wrap="square" lIns="0" tIns="0" rIns="0" bIns="0" rtlCol="0" anchor="t" anchorCtr="0">
            <a:normAutofit/>
          </a:bodyPr>
          <a:lstStyle/>
          <a:p>
            <a:r>
              <a:rPr lang="en-US" sz="1200" dirty="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157107" y="3803522"/>
            <a:ext cx="8253341" cy="211009"/>
          </a:xfrm>
          <a:prstGeom prst="rect">
            <a:avLst/>
          </a:prstGeom>
        </p:spPr>
        <p:txBody>
          <a:bodyPr vert="horz" wrap="square" lIns="0" tIns="0" rIns="0" bIns="0" rtlCol="0" anchor="t" anchorCtr="0">
            <a:normAutofit/>
          </a:bodyPr>
          <a:lstStyle/>
          <a:p>
            <a:r>
              <a:rPr lang="en-US" sz="1200" dirty="0">
                <a:solidFill>
                  <a:schemeClr val="accent4"/>
                </a:solidFill>
                <a:latin typeface="+mj-lt"/>
                <a:cs typeface="Segoe UI Semibold" panose="020B0702040204020203" pitchFamily="34" charset="0"/>
              </a:rPr>
              <a:t>Future State Modifications Process Map</a:t>
            </a:r>
          </a:p>
        </p:txBody>
      </p:sp>
      <p:pic>
        <p:nvPicPr>
          <p:cNvPr id="3" name="Picture 3">
            <a:extLst>
              <a:ext uri="{FF2B5EF4-FFF2-40B4-BE49-F238E27FC236}">
                <a16:creationId xmlns:a16="http://schemas.microsoft.com/office/drawing/2014/main" id="{978B0CE7-DF43-0428-4F38-6D67608C9523}"/>
              </a:ext>
            </a:extLst>
          </p:cNvPr>
          <p:cNvPicPr>
            <a:picLocks noChangeAspect="1"/>
          </p:cNvPicPr>
          <p:nvPr/>
        </p:nvPicPr>
        <p:blipFill>
          <a:blip r:embed="rId3"/>
          <a:stretch>
            <a:fillRect/>
          </a:stretch>
        </p:blipFill>
        <p:spPr>
          <a:xfrm>
            <a:off x="159065" y="4021952"/>
            <a:ext cx="8302977" cy="2539428"/>
          </a:xfrm>
          <a:prstGeom prst="rect">
            <a:avLst/>
          </a:prstGeom>
        </p:spPr>
      </p:pic>
      <p:pic>
        <p:nvPicPr>
          <p:cNvPr id="4" name="Picture 4" descr="Diagram, Teams&#10;&#10;Description automatically generated">
            <a:extLst>
              <a:ext uri="{FF2B5EF4-FFF2-40B4-BE49-F238E27FC236}">
                <a16:creationId xmlns:a16="http://schemas.microsoft.com/office/drawing/2014/main" id="{96F82F22-06CE-1909-C488-CA9156FAED9C}"/>
              </a:ext>
            </a:extLst>
          </p:cNvPr>
          <p:cNvPicPr>
            <a:picLocks noChangeAspect="1"/>
          </p:cNvPicPr>
          <p:nvPr/>
        </p:nvPicPr>
        <p:blipFill>
          <a:blip r:embed="rId4"/>
          <a:stretch>
            <a:fillRect/>
          </a:stretch>
        </p:blipFill>
        <p:spPr>
          <a:xfrm>
            <a:off x="149657" y="1377536"/>
            <a:ext cx="8302977" cy="2324928"/>
          </a:xfrm>
          <a:prstGeom prst="rect">
            <a:avLst/>
          </a:prstGeom>
        </p:spPr>
      </p:pic>
    </p:spTree>
    <p:extLst>
      <p:ext uri="{BB962C8B-B14F-4D97-AF65-F5344CB8AC3E}">
        <p14:creationId xmlns:p14="http://schemas.microsoft.com/office/powerpoint/2010/main" val="360650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19</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Taxation (Revenue) Process</a:t>
            </a:r>
          </a:p>
        </p:txBody>
      </p:sp>
      <p:sp>
        <p:nvSpPr>
          <p:cNvPr id="10" name="TextBox 6">
            <a:extLst>
              <a:ext uri="{FF2B5EF4-FFF2-40B4-BE49-F238E27FC236}">
                <a16:creationId xmlns:a16="http://schemas.microsoft.com/office/drawing/2014/main" id="{69F6F948-5C6A-4DBB-A6C6-13008A49670D}"/>
              </a:ext>
            </a:extLst>
          </p:cNvPr>
          <p:cNvSpPr txBox="1"/>
          <p:nvPr/>
        </p:nvSpPr>
        <p:spPr>
          <a:xfrm>
            <a:off x="0" y="1510444"/>
            <a:ext cx="10915637" cy="436786"/>
          </a:xfrm>
          <a:prstGeom prst="rect">
            <a:avLst/>
          </a:prstGeom>
        </p:spPr>
        <p:txBody>
          <a:bodyPr vert="horz" wrap="square" lIns="0" tIns="0" rIns="0" bIns="0" rtlCol="0" anchor="t" anchorCtr="0">
            <a:normAutofit/>
          </a:bodyPr>
          <a:lstStyle/>
          <a:p>
            <a:r>
              <a:rPr lang="en-US" sz="1200" dirty="0">
                <a:solidFill>
                  <a:schemeClr val="accent4"/>
                </a:solidFill>
                <a:latin typeface="+mj-lt"/>
                <a:cs typeface="Segoe UI Semibold" panose="020B0702040204020203" pitchFamily="34" charset="0"/>
              </a:rPr>
              <a:t>Future State Process Map</a:t>
            </a:r>
          </a:p>
        </p:txBody>
      </p:sp>
      <p:pic>
        <p:nvPicPr>
          <p:cNvPr id="3" name="Picture 3" descr="Diagram&#10;&#10;Description automatically generated">
            <a:extLst>
              <a:ext uri="{FF2B5EF4-FFF2-40B4-BE49-F238E27FC236}">
                <a16:creationId xmlns:a16="http://schemas.microsoft.com/office/drawing/2014/main" id="{AFB256DE-7480-3596-59E8-E10A493BF6CF}"/>
              </a:ext>
            </a:extLst>
          </p:cNvPr>
          <p:cNvPicPr>
            <a:picLocks noChangeAspect="1"/>
          </p:cNvPicPr>
          <p:nvPr/>
        </p:nvPicPr>
        <p:blipFill>
          <a:blip r:embed="rId3"/>
          <a:stretch>
            <a:fillRect/>
          </a:stretch>
        </p:blipFill>
        <p:spPr>
          <a:xfrm>
            <a:off x="-7525" y="1734813"/>
            <a:ext cx="12197643" cy="3845757"/>
          </a:xfrm>
          <a:prstGeom prst="rect">
            <a:avLst/>
          </a:prstGeom>
        </p:spPr>
      </p:pic>
      <p:sp>
        <p:nvSpPr>
          <p:cNvPr id="4" name="Rectangle 3">
            <a:extLst>
              <a:ext uri="{FF2B5EF4-FFF2-40B4-BE49-F238E27FC236}">
                <a16:creationId xmlns:a16="http://schemas.microsoft.com/office/drawing/2014/main" id="{62522DCC-89F1-4C6D-B946-CE3C5B101EF3}"/>
              </a:ext>
            </a:extLst>
          </p:cNvPr>
          <p:cNvSpPr/>
          <p:nvPr/>
        </p:nvSpPr>
        <p:spPr>
          <a:xfrm>
            <a:off x="363893" y="6046237"/>
            <a:ext cx="6692689" cy="491534"/>
          </a:xfrm>
          <a:prstGeom prst="rect">
            <a:avLst/>
          </a:prstGeom>
          <a:ln w="19050">
            <a:solidFill>
              <a:schemeClr val="accent5"/>
            </a:solidFill>
          </a:ln>
        </p:spPr>
        <p:txBody>
          <a:bodyPr wrap="square" rtlCol="0" anchor="ctr">
            <a:spAutoFit/>
          </a:bodyPr>
          <a:lstStyle/>
          <a:p>
            <a:pPr algn="ctr"/>
            <a:endParaRPr lang="fr-CA" sz="5800" b="1" dirty="0">
              <a:solidFill>
                <a:schemeClr val="bg1"/>
              </a:solidFill>
              <a:latin typeface="Corbel" charset="0"/>
              <a:ea typeface="Corbel" charset="0"/>
              <a:cs typeface="Corbel" charset="0"/>
            </a:endParaRPr>
          </a:p>
        </p:txBody>
      </p:sp>
      <p:sp>
        <p:nvSpPr>
          <p:cNvPr id="5" name="ZoneTexte 4">
            <a:extLst>
              <a:ext uri="{FF2B5EF4-FFF2-40B4-BE49-F238E27FC236}">
                <a16:creationId xmlns:a16="http://schemas.microsoft.com/office/drawing/2014/main" id="{672035ED-F2F6-4456-AEE5-3D45CDDD2067}"/>
              </a:ext>
            </a:extLst>
          </p:cNvPr>
          <p:cNvSpPr txBox="1"/>
          <p:nvPr/>
        </p:nvSpPr>
        <p:spPr>
          <a:xfrm>
            <a:off x="429207" y="6060006"/>
            <a:ext cx="6946679" cy="461665"/>
          </a:xfrm>
          <a:prstGeom prst="rect">
            <a:avLst/>
          </a:prstGeom>
          <a:noFill/>
        </p:spPr>
        <p:txBody>
          <a:bodyPr wrap="square" rtlCol="0">
            <a:spAutoFit/>
          </a:bodyPr>
          <a:lstStyle/>
          <a:p>
            <a:r>
              <a:rPr lang="fr-CA" sz="1200" dirty="0" err="1"/>
              <a:t>Streamlined</a:t>
            </a:r>
            <a:r>
              <a:rPr lang="fr-CA" sz="1200" dirty="0"/>
              <a:t> </a:t>
            </a:r>
            <a:r>
              <a:rPr lang="fr-CA" sz="1200" dirty="0" err="1"/>
              <a:t>payment</a:t>
            </a:r>
            <a:r>
              <a:rPr lang="fr-CA" sz="1200" dirty="0"/>
              <a:t> </a:t>
            </a:r>
            <a:r>
              <a:rPr lang="fr-CA" sz="1200" dirty="0" err="1"/>
              <a:t>methods</a:t>
            </a:r>
            <a:r>
              <a:rPr lang="fr-CA" sz="1200" dirty="0"/>
              <a:t>: </a:t>
            </a:r>
            <a:r>
              <a:rPr lang="fr-CA" sz="1200" dirty="0" err="1"/>
              <a:t>Elimination</a:t>
            </a:r>
            <a:r>
              <a:rPr lang="fr-CA" sz="1200" dirty="0"/>
              <a:t> of email </a:t>
            </a:r>
            <a:r>
              <a:rPr lang="fr-CA" sz="1200" dirty="0" err="1"/>
              <a:t>transfers</a:t>
            </a:r>
            <a:r>
              <a:rPr lang="fr-CA" sz="1200" dirty="0"/>
              <a:t> = </a:t>
            </a:r>
          </a:p>
          <a:p>
            <a:r>
              <a:rPr lang="fr-CA" sz="1200" b="1" dirty="0"/>
              <a:t>75</a:t>
            </a:r>
            <a:r>
              <a:rPr lang="fr-CA" sz="1200" dirty="0"/>
              <a:t> </a:t>
            </a:r>
            <a:r>
              <a:rPr lang="fr-CA" sz="1200" dirty="0" err="1"/>
              <a:t>payments</a:t>
            </a:r>
            <a:r>
              <a:rPr lang="fr-CA" sz="1200" dirty="0"/>
              <a:t> x (</a:t>
            </a:r>
            <a:r>
              <a:rPr lang="fr-CA" sz="1200" b="1" dirty="0"/>
              <a:t>0.5</a:t>
            </a:r>
            <a:r>
              <a:rPr lang="fr-CA" sz="1200" dirty="0"/>
              <a:t> </a:t>
            </a:r>
            <a:r>
              <a:rPr lang="fr-CA" sz="1200" dirty="0" err="1"/>
              <a:t>hours</a:t>
            </a:r>
            <a:r>
              <a:rPr lang="fr-CA" sz="1200" dirty="0"/>
              <a:t> x </a:t>
            </a:r>
            <a:r>
              <a:rPr lang="fr-CA" sz="1200" b="1" dirty="0"/>
              <a:t>40$ </a:t>
            </a:r>
            <a:r>
              <a:rPr lang="fr-CA" sz="1200" dirty="0" err="1"/>
              <a:t>hourly</a:t>
            </a:r>
            <a:r>
              <a:rPr lang="fr-CA" sz="1200" dirty="0"/>
              <a:t> </a:t>
            </a:r>
            <a:r>
              <a:rPr lang="fr-CA" sz="1200" dirty="0" err="1"/>
              <a:t>salary</a:t>
            </a:r>
            <a:r>
              <a:rPr lang="fr-CA" sz="1200" dirty="0"/>
              <a:t>) x 2 (</a:t>
            </a:r>
            <a:r>
              <a:rPr lang="fr-CA" sz="1200" dirty="0" err="1"/>
              <a:t>twice</a:t>
            </a:r>
            <a:r>
              <a:rPr lang="fr-CA" sz="1200" dirty="0"/>
              <a:t> per </a:t>
            </a:r>
            <a:r>
              <a:rPr lang="fr-CA" sz="1200" dirty="0" err="1"/>
              <a:t>year</a:t>
            </a:r>
            <a:r>
              <a:rPr lang="fr-CA" sz="1200" dirty="0"/>
              <a:t>) = </a:t>
            </a:r>
            <a:r>
              <a:rPr lang="fr-CA" sz="1200" b="1" dirty="0" err="1">
                <a:solidFill>
                  <a:srgbClr val="00B050"/>
                </a:solidFill>
              </a:rPr>
              <a:t>Estimated</a:t>
            </a:r>
            <a:r>
              <a:rPr lang="fr-CA" sz="1200" b="1" dirty="0">
                <a:solidFill>
                  <a:srgbClr val="00B050"/>
                </a:solidFill>
              </a:rPr>
              <a:t> Economy</a:t>
            </a:r>
            <a:r>
              <a:rPr lang="fr-CA" sz="1200" dirty="0"/>
              <a:t> of </a:t>
            </a:r>
            <a:r>
              <a:rPr lang="fr-CA" sz="1200" b="1" dirty="0"/>
              <a:t>$1,500</a:t>
            </a:r>
          </a:p>
        </p:txBody>
      </p:sp>
      <p:sp>
        <p:nvSpPr>
          <p:cNvPr id="9" name="ZoneTexte 8">
            <a:extLst>
              <a:ext uri="{FF2B5EF4-FFF2-40B4-BE49-F238E27FC236}">
                <a16:creationId xmlns:a16="http://schemas.microsoft.com/office/drawing/2014/main" id="{34D88607-F146-4AB1-BF42-38D8D21199DD}"/>
              </a:ext>
            </a:extLst>
          </p:cNvPr>
          <p:cNvSpPr txBox="1"/>
          <p:nvPr/>
        </p:nvSpPr>
        <p:spPr>
          <a:xfrm>
            <a:off x="0" y="5800139"/>
            <a:ext cx="2034073" cy="276999"/>
          </a:xfrm>
          <a:prstGeom prst="rect">
            <a:avLst/>
          </a:prstGeom>
          <a:noFill/>
        </p:spPr>
        <p:txBody>
          <a:bodyPr vert="horz" wrap="square" rtlCol="0">
            <a:spAutoFit/>
          </a:bodyPr>
          <a:lstStyle/>
          <a:p>
            <a:r>
              <a:rPr lang="en-CA" sz="1200" b="1" dirty="0"/>
              <a:t>Efficiencies and cost savings</a:t>
            </a:r>
          </a:p>
        </p:txBody>
      </p:sp>
      <p:sp>
        <p:nvSpPr>
          <p:cNvPr id="11" name="Rectangle 10">
            <a:extLst>
              <a:ext uri="{FF2B5EF4-FFF2-40B4-BE49-F238E27FC236}">
                <a16:creationId xmlns:a16="http://schemas.microsoft.com/office/drawing/2014/main" id="{88976FED-0FAB-46AE-A30A-9486D322E6D1}"/>
              </a:ext>
            </a:extLst>
          </p:cNvPr>
          <p:cNvSpPr/>
          <p:nvPr/>
        </p:nvSpPr>
        <p:spPr>
          <a:xfrm>
            <a:off x="46650" y="5830604"/>
            <a:ext cx="2034073" cy="214248"/>
          </a:xfrm>
          <a:prstGeom prst="rect">
            <a:avLst/>
          </a:prstGeom>
          <a:ln w="19050">
            <a:solidFill>
              <a:schemeClr val="accent5"/>
            </a:solidFill>
          </a:ln>
        </p:spPr>
        <p:txBody>
          <a:bodyPr vert="horz" wrap="square" rtlCol="0" anchor="ctr">
            <a:spAutoFit/>
          </a:bodyPr>
          <a:lstStyle/>
          <a:p>
            <a:pPr algn="ctr"/>
            <a:endParaRPr lang="fr-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9221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153A-D20A-48AC-BA44-93503C34E15C}"/>
              </a:ext>
            </a:extLst>
          </p:cNvPr>
          <p:cNvSpPr>
            <a:spLocks noGrp="1"/>
          </p:cNvSpPr>
          <p:nvPr>
            <p:ph type="title"/>
          </p:nvPr>
        </p:nvSpPr>
        <p:spPr>
          <a:xfrm>
            <a:off x="638173" y="2745398"/>
            <a:ext cx="3683001" cy="498598"/>
          </a:xfrm>
        </p:spPr>
        <p:txBody>
          <a:bodyPr/>
          <a:lstStyle/>
          <a:p>
            <a:r>
              <a:rPr lang="en-CA" sz="3600"/>
              <a:t>Table of Contents</a:t>
            </a:r>
          </a:p>
        </p:txBody>
      </p:sp>
      <p:sp>
        <p:nvSpPr>
          <p:cNvPr id="3" name="Text Placeholder 2">
            <a:extLst>
              <a:ext uri="{FF2B5EF4-FFF2-40B4-BE49-F238E27FC236}">
                <a16:creationId xmlns:a16="http://schemas.microsoft.com/office/drawing/2014/main" id="{8BA04FF8-0C68-4A60-BA27-5A1FE5C55780}"/>
              </a:ext>
            </a:extLst>
          </p:cNvPr>
          <p:cNvSpPr>
            <a:spLocks noGrp="1"/>
          </p:cNvSpPr>
          <p:nvPr>
            <p:ph type="body" sz="quarter" idx="13"/>
          </p:nvPr>
        </p:nvSpPr>
        <p:spPr/>
        <p:txBody>
          <a:bodyPr>
            <a:normAutofit/>
          </a:bodyPr>
          <a:lstStyle/>
          <a:p>
            <a:pPr marL="514350" indent="-514350">
              <a:buFont typeface="+mj-lt"/>
              <a:buAutoNum type="arabicPeriod"/>
            </a:pPr>
            <a:r>
              <a:rPr lang="en-CA" sz="1800"/>
              <a:t>Introduction</a:t>
            </a:r>
          </a:p>
          <a:p>
            <a:pPr marL="514350" indent="-514350">
              <a:buFont typeface="+mj-lt"/>
              <a:buAutoNum type="arabicPeriod"/>
            </a:pPr>
            <a:r>
              <a:rPr lang="en-CA" sz="1800"/>
              <a:t>Current State Overview</a:t>
            </a:r>
          </a:p>
          <a:p>
            <a:pPr marL="514350" indent="-514350">
              <a:buFont typeface="+mj-lt"/>
              <a:buAutoNum type="arabicPeriod"/>
            </a:pPr>
            <a:r>
              <a:rPr lang="en-CA" sz="1800"/>
              <a:t>Future State</a:t>
            </a:r>
          </a:p>
          <a:p>
            <a:pPr marL="514350" indent="-514350">
              <a:buFont typeface="+mj-lt"/>
              <a:buAutoNum type="arabicPeriod"/>
            </a:pPr>
            <a:r>
              <a:rPr lang="en-CA" sz="1800"/>
              <a:t>Refreshing the Finance Department’s Policies</a:t>
            </a:r>
          </a:p>
          <a:p>
            <a:pPr marL="514350" indent="-514350">
              <a:buFont typeface="+mj-lt"/>
              <a:buAutoNum type="arabicPeriod"/>
            </a:pPr>
            <a:r>
              <a:rPr lang="en-CA" sz="1800"/>
              <a:t>Technology Assessment</a:t>
            </a:r>
          </a:p>
          <a:p>
            <a:pPr marL="514350" indent="-514350">
              <a:buFont typeface="+mj-lt"/>
              <a:buAutoNum type="arabicPeriod"/>
            </a:pPr>
            <a:r>
              <a:rPr lang="en-CA" sz="1800"/>
              <a:t>Implementation Plan</a:t>
            </a:r>
          </a:p>
          <a:p>
            <a:pPr marL="514350" indent="-514350">
              <a:buFont typeface="+mj-lt"/>
              <a:buAutoNum type="arabicPeriod"/>
            </a:pPr>
            <a:r>
              <a:rPr lang="en-CA" sz="1800"/>
              <a:t>Finance Operations Maturity Levels</a:t>
            </a:r>
          </a:p>
          <a:p>
            <a:pPr marL="514350" indent="-514350">
              <a:buFont typeface="+mj-lt"/>
              <a:buAutoNum type="arabicPeriod"/>
            </a:pPr>
            <a:r>
              <a:rPr lang="en-CA" sz="1800"/>
              <a:t>Change Management</a:t>
            </a:r>
          </a:p>
          <a:p>
            <a:pPr marL="514350" indent="-514350">
              <a:buFont typeface="+mj-lt"/>
              <a:buAutoNum type="arabicPeriod"/>
            </a:pPr>
            <a:r>
              <a:rPr lang="en-CA" sz="1800"/>
              <a:t>Appendices</a:t>
            </a:r>
          </a:p>
        </p:txBody>
      </p:sp>
      <p:sp>
        <p:nvSpPr>
          <p:cNvPr id="4" name="Slide Number Placeholder 3">
            <a:extLst>
              <a:ext uri="{FF2B5EF4-FFF2-40B4-BE49-F238E27FC236}">
                <a16:creationId xmlns:a16="http://schemas.microsoft.com/office/drawing/2014/main" id="{57E80D91-C9D3-46B8-9E91-28FB3E8904A0}"/>
              </a:ext>
            </a:extLst>
          </p:cNvPr>
          <p:cNvSpPr>
            <a:spLocks noGrp="1"/>
          </p:cNvSpPr>
          <p:nvPr>
            <p:ph type="sldNum" sz="quarter" idx="14"/>
          </p:nvPr>
        </p:nvSpPr>
        <p:spPr/>
        <p:txBody>
          <a:bodyPr/>
          <a:lstStyle/>
          <a:p>
            <a:fld id="{524D1A82-BAD5-4898-8C77-C821410AB1EA}" type="slidenum">
              <a:rPr lang="en-CA" smtClean="0"/>
              <a:pPr/>
              <a:t>2</a:t>
            </a:fld>
            <a:endParaRPr lang="en-CA"/>
          </a:p>
        </p:txBody>
      </p:sp>
    </p:spTree>
    <p:extLst>
      <p:ext uri="{BB962C8B-B14F-4D97-AF65-F5344CB8AC3E}">
        <p14:creationId xmlns:p14="http://schemas.microsoft.com/office/powerpoint/2010/main" val="80025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20</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Taxation Process</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863422" y="1067362"/>
            <a:ext cx="3328732" cy="492443"/>
          </a:xfrm>
        </p:spPr>
        <p:txBody>
          <a:bodyPr/>
          <a:lstStyle/>
          <a:p>
            <a:pPr algn="ctr">
              <a:lnSpc>
                <a:spcPct val="100000"/>
              </a:lnSpc>
              <a:spcBef>
                <a:spcPts val="0"/>
              </a:spcBef>
            </a:pPr>
            <a:r>
              <a:rPr lang="en-CA" sz="1600">
                <a:cs typeface="Segoe UI Semibold"/>
              </a:rPr>
              <a:t>Process Pain Points &amp; </a:t>
            </a:r>
            <a:endParaRPr lang="en-CA" sz="1600"/>
          </a:p>
          <a:p>
            <a:pPr algn="ctr">
              <a:lnSpc>
                <a:spcPct val="100000"/>
              </a:lnSpc>
              <a:spcBef>
                <a:spcPts val="0"/>
              </a:spcBef>
            </a:pPr>
            <a:r>
              <a:rPr lang="en-CA" sz="1600">
                <a:cs typeface="Segoe UI Semibold"/>
              </a:rPr>
              <a:t>Opportunities</a:t>
            </a:r>
            <a:endParaRPr lang="en-CA" sz="1600"/>
          </a:p>
        </p:txBody>
      </p:sp>
      <p:sp>
        <p:nvSpPr>
          <p:cNvPr id="72" name="Rectangle 71">
            <a:extLst>
              <a:ext uri="{FF2B5EF4-FFF2-40B4-BE49-F238E27FC236}">
                <a16:creationId xmlns:a16="http://schemas.microsoft.com/office/drawing/2014/main" id="{570E23D6-6EBB-437A-A616-36142BD9484A}"/>
              </a:ext>
            </a:extLst>
          </p:cNvPr>
          <p:cNvSpPr/>
          <p:nvPr/>
        </p:nvSpPr>
        <p:spPr>
          <a:xfrm>
            <a:off x="9561250" y="1752940"/>
            <a:ext cx="2095042" cy="2349361"/>
          </a:xfrm>
          <a:prstGeom prst="rect">
            <a:avLst/>
          </a:prstGeom>
        </p:spPr>
        <p:txBody>
          <a:bodyPr wrap="square" lIns="91440" tIns="45720" rIns="91440" bIns="45720" anchor="t">
            <a:spAutoFit/>
          </a:bodyPr>
          <a:lstStyle/>
          <a:p>
            <a:pPr marL="171450" indent="-171450">
              <a:spcBef>
                <a:spcPts val="200"/>
              </a:spcBef>
              <a:spcAft>
                <a:spcPts val="200"/>
              </a:spcAft>
              <a:buFont typeface="Arial" panose="020B0604020202020204" pitchFamily="34" charset="0"/>
              <a:buChar char="•"/>
            </a:pPr>
            <a:r>
              <a:rPr lang="en-US" sz="1000">
                <a:ea typeface="+mn-lt"/>
                <a:cs typeface="+mn-lt"/>
              </a:rPr>
              <a:t>Documentation is managed in hard-copy. </a:t>
            </a:r>
            <a:r>
              <a:rPr lang="en-US" sz="1000" b="1" i="1">
                <a:ea typeface="+mn-lt"/>
                <a:cs typeface="+mn-lt"/>
              </a:rPr>
              <a:t>Opportunity</a:t>
            </a:r>
            <a:r>
              <a:rPr lang="en-US" sz="1000">
                <a:ea typeface="+mn-lt"/>
                <a:cs typeface="+mn-lt"/>
              </a:rPr>
              <a:t>: </a:t>
            </a:r>
            <a:r>
              <a:rPr lang="en-US" sz="1000" i="1">
                <a:ea typeface="+mn-lt"/>
                <a:cs typeface="+mn-lt"/>
              </a:rPr>
              <a:t>Printed reports can be converted to PDF and saved in SharePoint. </a:t>
            </a:r>
            <a:endParaRPr lang="en-US" sz="1000"/>
          </a:p>
          <a:p>
            <a:pPr marL="171450" indent="-171450">
              <a:spcBef>
                <a:spcPts val="200"/>
              </a:spcBef>
              <a:spcAft>
                <a:spcPts val="200"/>
              </a:spcAft>
              <a:buFont typeface="Arial" panose="020B0604020202020204" pitchFamily="34" charset="0"/>
              <a:buChar char="•"/>
            </a:pPr>
            <a:r>
              <a:rPr lang="en-US" sz="1000">
                <a:ea typeface="+mn-lt"/>
                <a:cs typeface="+mn-lt"/>
              </a:rPr>
              <a:t>Currently, paper invoices are sent to customers directly, which use up resources and are potentially hard to trace. </a:t>
            </a:r>
            <a:r>
              <a:rPr lang="en-US" sz="1000" b="1" i="1">
                <a:ea typeface="+mn-lt"/>
                <a:cs typeface="+mn-lt"/>
              </a:rPr>
              <a:t>Opportunity</a:t>
            </a:r>
            <a:r>
              <a:rPr lang="en-US" sz="1000">
                <a:ea typeface="+mn-lt"/>
                <a:cs typeface="+mn-lt"/>
              </a:rPr>
              <a:t>: </a:t>
            </a:r>
            <a:r>
              <a:rPr lang="en-US" sz="1000" i="1">
                <a:ea typeface="+mn-lt"/>
                <a:cs typeface="+mn-lt"/>
              </a:rPr>
              <a:t>We suggest the implementation of online billing to minimize the mentioned risks.  </a:t>
            </a:r>
            <a:endParaRPr lang="en-US" sz="1000" i="1">
              <a:cs typeface="Segoe UI Semilight"/>
            </a:endParaRPr>
          </a:p>
          <a:p>
            <a:pPr marL="171450" indent="-171450">
              <a:spcBef>
                <a:spcPts val="200"/>
              </a:spcBef>
              <a:spcAft>
                <a:spcPts val="200"/>
              </a:spcAft>
              <a:buFont typeface="Arial" panose="020B0604020202020204" pitchFamily="34" charset="0"/>
              <a:buChar char="•"/>
            </a:pPr>
            <a:r>
              <a:rPr lang="en-US" sz="1000" b="1" i="1">
                <a:ea typeface="+mn-lt"/>
                <a:cs typeface="+mn-lt"/>
              </a:rPr>
              <a:t>Opportunity</a:t>
            </a:r>
            <a:r>
              <a:rPr lang="en-US" sz="1000">
                <a:ea typeface="+mn-lt"/>
                <a:cs typeface="+mn-lt"/>
              </a:rPr>
              <a:t>: </a:t>
            </a:r>
            <a:r>
              <a:rPr lang="en-US" sz="1000" i="1">
                <a:ea typeface="+mn-lt"/>
                <a:cs typeface="+mn-lt"/>
              </a:rPr>
              <a:t>A digital registry should replace physical indexes. </a:t>
            </a:r>
            <a:endParaRPr lang="en-US" sz="1000">
              <a:cs typeface="Segoe UI Semilight"/>
            </a:endParaRPr>
          </a:p>
        </p:txBody>
      </p:sp>
      <p:sp>
        <p:nvSpPr>
          <p:cNvPr id="77" name="TextBox 6">
            <a:extLst>
              <a:ext uri="{FF2B5EF4-FFF2-40B4-BE49-F238E27FC236}">
                <a16:creationId xmlns:a16="http://schemas.microsoft.com/office/drawing/2014/main" id="{62910BA6-20AD-45C7-95D9-B44C02DD6580}"/>
              </a:ext>
            </a:extLst>
          </p:cNvPr>
          <p:cNvSpPr txBox="1"/>
          <p:nvPr/>
        </p:nvSpPr>
        <p:spPr>
          <a:xfrm>
            <a:off x="197931" y="1169359"/>
            <a:ext cx="10915637" cy="436786"/>
          </a:xfrm>
          <a:prstGeom prst="rect">
            <a:avLst/>
          </a:prstGeom>
        </p:spPr>
        <p:txBody>
          <a:bodyPr vert="horz" wrap="square" lIns="0" tIns="0" rIns="0" bIns="0" rtlCol="0" anchor="t" anchorCtr="0">
            <a:normAutofit/>
          </a:bodyPr>
          <a:lstStyle/>
          <a:p>
            <a:r>
              <a:rPr lang="en-US" sz="1200" dirty="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197931" y="3824973"/>
            <a:ext cx="10915637" cy="436786"/>
          </a:xfrm>
          <a:prstGeom prst="rect">
            <a:avLst/>
          </a:prstGeom>
        </p:spPr>
        <p:txBody>
          <a:bodyPr vert="horz" wrap="square" lIns="0" tIns="0" rIns="0" bIns="0" rtlCol="0" anchor="t" anchorCtr="0">
            <a:normAutofit/>
          </a:bodyPr>
          <a:lstStyle/>
          <a:p>
            <a:r>
              <a:rPr lang="en-US" sz="1200" dirty="0">
                <a:solidFill>
                  <a:schemeClr val="accent4"/>
                </a:solidFill>
                <a:latin typeface="+mj-lt"/>
                <a:cs typeface="Segoe UI Semibold" panose="020B0702040204020203" pitchFamily="34" charset="0"/>
              </a:rPr>
              <a:t>Future State Modifications Process Map</a:t>
            </a:r>
          </a:p>
        </p:txBody>
      </p:sp>
      <p:pic>
        <p:nvPicPr>
          <p:cNvPr id="5" name="Picture 5" descr="Graphical user interface, timeline&#10;&#10;Description automatically generated">
            <a:extLst>
              <a:ext uri="{FF2B5EF4-FFF2-40B4-BE49-F238E27FC236}">
                <a16:creationId xmlns:a16="http://schemas.microsoft.com/office/drawing/2014/main" id="{EC15EB80-475B-9230-E91E-7228575215D3}"/>
              </a:ext>
            </a:extLst>
          </p:cNvPr>
          <p:cNvPicPr>
            <a:picLocks noChangeAspect="1"/>
          </p:cNvPicPr>
          <p:nvPr/>
        </p:nvPicPr>
        <p:blipFill>
          <a:blip r:embed="rId3"/>
          <a:stretch>
            <a:fillRect/>
          </a:stretch>
        </p:blipFill>
        <p:spPr>
          <a:xfrm>
            <a:off x="197931" y="4102301"/>
            <a:ext cx="9174720" cy="1786964"/>
          </a:xfrm>
          <a:prstGeom prst="rect">
            <a:avLst/>
          </a:prstGeom>
        </p:spPr>
      </p:pic>
      <p:pic>
        <p:nvPicPr>
          <p:cNvPr id="6" name="Picture 8" descr="Timeline&#10;&#10;Description automatically generated">
            <a:extLst>
              <a:ext uri="{FF2B5EF4-FFF2-40B4-BE49-F238E27FC236}">
                <a16:creationId xmlns:a16="http://schemas.microsoft.com/office/drawing/2014/main" id="{F68DC39B-37F5-254C-A6A2-B262809BBE99}"/>
              </a:ext>
            </a:extLst>
          </p:cNvPr>
          <p:cNvPicPr>
            <a:picLocks noChangeAspect="1"/>
          </p:cNvPicPr>
          <p:nvPr/>
        </p:nvPicPr>
        <p:blipFill>
          <a:blip r:embed="rId4"/>
          <a:stretch>
            <a:fillRect/>
          </a:stretch>
        </p:blipFill>
        <p:spPr>
          <a:xfrm>
            <a:off x="197931" y="1400347"/>
            <a:ext cx="9174720" cy="1791544"/>
          </a:xfrm>
          <a:prstGeom prst="rect">
            <a:avLst/>
          </a:prstGeom>
        </p:spPr>
      </p:pic>
    </p:spTree>
    <p:extLst>
      <p:ext uri="{BB962C8B-B14F-4D97-AF65-F5344CB8AC3E}">
        <p14:creationId xmlns:p14="http://schemas.microsoft.com/office/powerpoint/2010/main" val="77614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21</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Taxation Process</a:t>
            </a:r>
          </a:p>
        </p:txBody>
      </p:sp>
      <p:sp>
        <p:nvSpPr>
          <p:cNvPr id="10" name="TextBox 6">
            <a:extLst>
              <a:ext uri="{FF2B5EF4-FFF2-40B4-BE49-F238E27FC236}">
                <a16:creationId xmlns:a16="http://schemas.microsoft.com/office/drawing/2014/main" id="{69F6F948-5C6A-4DBB-A6C6-13008A49670D}"/>
              </a:ext>
            </a:extLst>
          </p:cNvPr>
          <p:cNvSpPr txBox="1"/>
          <p:nvPr/>
        </p:nvSpPr>
        <p:spPr>
          <a:xfrm>
            <a:off x="0" y="1865011"/>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5" name="Image 4">
            <a:extLst>
              <a:ext uri="{FF2B5EF4-FFF2-40B4-BE49-F238E27FC236}">
                <a16:creationId xmlns:a16="http://schemas.microsoft.com/office/drawing/2014/main" id="{D0A203F7-E5EF-419F-89B3-B9B09487D581}"/>
              </a:ext>
            </a:extLst>
          </p:cNvPr>
          <p:cNvPicPr>
            <a:picLocks noChangeAspect="1"/>
          </p:cNvPicPr>
          <p:nvPr/>
        </p:nvPicPr>
        <p:blipFill>
          <a:blip r:embed="rId3"/>
          <a:stretch>
            <a:fillRect/>
          </a:stretch>
        </p:blipFill>
        <p:spPr>
          <a:xfrm>
            <a:off x="0" y="2634443"/>
            <a:ext cx="12192000" cy="1589114"/>
          </a:xfrm>
          <a:prstGeom prst="rect">
            <a:avLst/>
          </a:prstGeom>
        </p:spPr>
      </p:pic>
    </p:spTree>
    <p:extLst>
      <p:ext uri="{BB962C8B-B14F-4D97-AF65-F5344CB8AC3E}">
        <p14:creationId xmlns:p14="http://schemas.microsoft.com/office/powerpoint/2010/main" val="72493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22</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Water and Sewers Process (Yearly)</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744915" y="1367426"/>
            <a:ext cx="3328732" cy="249620"/>
          </a:xfrm>
        </p:spPr>
        <p:txBody>
          <a:bodyPr/>
          <a:lstStyle/>
          <a:p>
            <a:pPr algn="ctr"/>
            <a:r>
              <a:rPr lang="en-CA" sz="1600">
                <a:cs typeface="Segoe UI Semibold"/>
              </a:rPr>
              <a:t>Process Pain Points &amp; Opportunities</a:t>
            </a:r>
            <a:endParaRPr lang="en-CA" sz="1600">
              <a:solidFill>
                <a:schemeClr val="accent5"/>
              </a:solidFill>
            </a:endParaRPr>
          </a:p>
        </p:txBody>
      </p:sp>
      <p:sp>
        <p:nvSpPr>
          <p:cNvPr id="72" name="Rectangle 71">
            <a:extLst>
              <a:ext uri="{FF2B5EF4-FFF2-40B4-BE49-F238E27FC236}">
                <a16:creationId xmlns:a16="http://schemas.microsoft.com/office/drawing/2014/main" id="{570E23D6-6EBB-437A-A616-36142BD9484A}"/>
              </a:ext>
            </a:extLst>
          </p:cNvPr>
          <p:cNvSpPr/>
          <p:nvPr/>
        </p:nvSpPr>
        <p:spPr>
          <a:xfrm>
            <a:off x="8917575" y="1690152"/>
            <a:ext cx="2987160" cy="553998"/>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000" b="1" i="1">
                <a:ea typeface="+mn-lt"/>
                <a:cs typeface="+mn-lt"/>
              </a:rPr>
              <a:t>Opportunity</a:t>
            </a:r>
            <a:r>
              <a:rPr lang="en-US" sz="1000">
                <a:ea typeface="+mn-lt"/>
                <a:cs typeface="+mn-lt"/>
              </a:rPr>
              <a:t>: </a:t>
            </a:r>
            <a:r>
              <a:rPr lang="en-US" sz="1000" i="1">
                <a:ea typeface="+mn-lt"/>
                <a:cs typeface="+mn-lt"/>
              </a:rPr>
              <a:t>The CAO needs to be informed of the year’s forecasted taxation revenues outlook and/or changes.</a:t>
            </a:r>
            <a:endParaRPr lang="en-US" sz="1000" i="1">
              <a:cs typeface="Segoe UI Semilight"/>
            </a:endParaRPr>
          </a:p>
        </p:txBody>
      </p:sp>
      <p:sp>
        <p:nvSpPr>
          <p:cNvPr id="77" name="TextBox 6">
            <a:extLst>
              <a:ext uri="{FF2B5EF4-FFF2-40B4-BE49-F238E27FC236}">
                <a16:creationId xmlns:a16="http://schemas.microsoft.com/office/drawing/2014/main" id="{62910BA6-20AD-45C7-95D9-B44C02DD6580}"/>
              </a:ext>
            </a:extLst>
          </p:cNvPr>
          <p:cNvSpPr txBox="1"/>
          <p:nvPr/>
        </p:nvSpPr>
        <p:spPr>
          <a:xfrm>
            <a:off x="9331" y="1156696"/>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9331" y="3803522"/>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Modifications Process Map</a:t>
            </a:r>
          </a:p>
        </p:txBody>
      </p:sp>
      <p:pic>
        <p:nvPicPr>
          <p:cNvPr id="6" name="Picture 8">
            <a:extLst>
              <a:ext uri="{FF2B5EF4-FFF2-40B4-BE49-F238E27FC236}">
                <a16:creationId xmlns:a16="http://schemas.microsoft.com/office/drawing/2014/main" id="{0B72EE7C-EEBF-3B25-62DF-F3A2E9D653AF}"/>
              </a:ext>
            </a:extLst>
          </p:cNvPr>
          <p:cNvPicPr>
            <a:picLocks noChangeAspect="1"/>
          </p:cNvPicPr>
          <p:nvPr/>
        </p:nvPicPr>
        <p:blipFill>
          <a:blip r:embed="rId3"/>
          <a:stretch>
            <a:fillRect/>
          </a:stretch>
        </p:blipFill>
        <p:spPr>
          <a:xfrm>
            <a:off x="566326" y="1371339"/>
            <a:ext cx="6402682" cy="2384357"/>
          </a:xfrm>
          <a:prstGeom prst="rect">
            <a:avLst/>
          </a:prstGeom>
        </p:spPr>
      </p:pic>
      <p:pic>
        <p:nvPicPr>
          <p:cNvPr id="10" name="Picture 10" descr="Diagram&#10;&#10;Description automatically generated">
            <a:extLst>
              <a:ext uri="{FF2B5EF4-FFF2-40B4-BE49-F238E27FC236}">
                <a16:creationId xmlns:a16="http://schemas.microsoft.com/office/drawing/2014/main" id="{433C9DAC-E792-3924-1791-89BD0F0E3B85}"/>
              </a:ext>
            </a:extLst>
          </p:cNvPr>
          <p:cNvPicPr>
            <a:picLocks noChangeAspect="1"/>
          </p:cNvPicPr>
          <p:nvPr/>
        </p:nvPicPr>
        <p:blipFill>
          <a:blip r:embed="rId4"/>
          <a:stretch>
            <a:fillRect/>
          </a:stretch>
        </p:blipFill>
        <p:spPr>
          <a:xfrm>
            <a:off x="566326" y="4084354"/>
            <a:ext cx="6402680" cy="2546328"/>
          </a:xfrm>
          <a:prstGeom prst="rect">
            <a:avLst/>
          </a:prstGeom>
        </p:spPr>
      </p:pic>
    </p:spTree>
    <p:extLst>
      <p:ext uri="{BB962C8B-B14F-4D97-AF65-F5344CB8AC3E}">
        <p14:creationId xmlns:p14="http://schemas.microsoft.com/office/powerpoint/2010/main" val="52676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23</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Water and Sewers Process (Yearly)</a:t>
            </a:r>
            <a:endParaRPr lang="en-US">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0" y="1865011"/>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4" name="Image 3">
            <a:extLst>
              <a:ext uri="{FF2B5EF4-FFF2-40B4-BE49-F238E27FC236}">
                <a16:creationId xmlns:a16="http://schemas.microsoft.com/office/drawing/2014/main" id="{41628653-1663-4CDF-B699-DFFCC411E856}"/>
              </a:ext>
            </a:extLst>
          </p:cNvPr>
          <p:cNvPicPr>
            <a:picLocks noChangeAspect="1"/>
          </p:cNvPicPr>
          <p:nvPr/>
        </p:nvPicPr>
        <p:blipFill>
          <a:blip r:embed="rId3"/>
          <a:stretch>
            <a:fillRect/>
          </a:stretch>
        </p:blipFill>
        <p:spPr>
          <a:xfrm>
            <a:off x="2068484" y="2187484"/>
            <a:ext cx="8055033" cy="3669241"/>
          </a:xfrm>
          <a:prstGeom prst="rect">
            <a:avLst/>
          </a:prstGeom>
        </p:spPr>
      </p:pic>
    </p:spTree>
    <p:extLst>
      <p:ext uri="{BB962C8B-B14F-4D97-AF65-F5344CB8AC3E}">
        <p14:creationId xmlns:p14="http://schemas.microsoft.com/office/powerpoint/2010/main" val="15943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24</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Water and Sewers Process (Quarterly)</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933366" y="1408393"/>
            <a:ext cx="3328732" cy="520463"/>
          </a:xfrm>
        </p:spPr>
        <p:txBody>
          <a:bodyPr/>
          <a:lstStyle/>
          <a:p>
            <a:pPr algn="ctr">
              <a:spcBef>
                <a:spcPts val="0"/>
              </a:spcBef>
            </a:pPr>
            <a:r>
              <a:rPr lang="en-CA" sz="1600">
                <a:cs typeface="Segoe UI Semibold"/>
              </a:rPr>
              <a:t>Process Pain Points &amp; </a:t>
            </a:r>
            <a:endParaRPr lang="en-CA" sz="1600"/>
          </a:p>
          <a:p>
            <a:pPr algn="ctr">
              <a:spcBef>
                <a:spcPts val="0"/>
              </a:spcBef>
            </a:pPr>
            <a:r>
              <a:rPr lang="en-CA" sz="1600">
                <a:cs typeface="Segoe UI Semibold"/>
              </a:rPr>
              <a:t>Opportunities</a:t>
            </a:r>
            <a:endParaRPr lang="en-CA" sz="1600"/>
          </a:p>
        </p:txBody>
      </p:sp>
      <p:sp>
        <p:nvSpPr>
          <p:cNvPr id="72" name="Rectangle 71">
            <a:extLst>
              <a:ext uri="{FF2B5EF4-FFF2-40B4-BE49-F238E27FC236}">
                <a16:creationId xmlns:a16="http://schemas.microsoft.com/office/drawing/2014/main" id="{570E23D6-6EBB-437A-A616-36142BD9484A}"/>
              </a:ext>
            </a:extLst>
          </p:cNvPr>
          <p:cNvSpPr/>
          <p:nvPr/>
        </p:nvSpPr>
        <p:spPr>
          <a:xfrm>
            <a:off x="9459113" y="2158641"/>
            <a:ext cx="2277237" cy="2221121"/>
          </a:xfrm>
          <a:prstGeom prst="rect">
            <a:avLst/>
          </a:prstGeom>
        </p:spPr>
        <p:txBody>
          <a:bodyPr wrap="square" lIns="91440" tIns="45720" rIns="91440" bIns="45720" anchor="t">
            <a:spAutoFit/>
          </a:bodyPr>
          <a:lstStyle/>
          <a:p>
            <a:pPr marL="171450" indent="-171450">
              <a:spcBef>
                <a:spcPts val="200"/>
              </a:spcBef>
              <a:spcAft>
                <a:spcPts val="200"/>
              </a:spcAft>
              <a:buFont typeface="Arial" panose="020B0604020202020204" pitchFamily="34" charset="0"/>
              <a:buChar char="•"/>
            </a:pPr>
            <a:r>
              <a:rPr lang="en-US" sz="1000">
                <a:ea typeface="+mn-lt"/>
                <a:cs typeface="+mn-lt"/>
              </a:rPr>
              <a:t>As data is being exported from </a:t>
            </a:r>
            <a:r>
              <a:rPr lang="en-US" sz="1000" err="1">
                <a:ea typeface="+mn-lt"/>
                <a:cs typeface="+mn-lt"/>
              </a:rPr>
              <a:t>Autoread</a:t>
            </a:r>
            <a:r>
              <a:rPr lang="en-US" sz="1000">
                <a:ea typeface="+mn-lt"/>
                <a:cs typeface="+mn-lt"/>
              </a:rPr>
              <a:t> to a USB, </a:t>
            </a:r>
            <a:r>
              <a:rPr lang="en-US" sz="1000" i="1">
                <a:ea typeface="+mn-lt"/>
                <a:cs typeface="+mn-lt"/>
              </a:rPr>
              <a:t>the USB needs to be protected with a password to prevent unwanted access. </a:t>
            </a:r>
            <a:endParaRPr lang="en-US" sz="1000" i="1">
              <a:cs typeface="Segoe UI Semilight"/>
            </a:endParaRPr>
          </a:p>
          <a:p>
            <a:pPr marL="171450" indent="-171450">
              <a:spcBef>
                <a:spcPts val="200"/>
              </a:spcBef>
              <a:spcAft>
                <a:spcPts val="200"/>
              </a:spcAft>
              <a:buFont typeface="Arial" panose="020B0604020202020204" pitchFamily="34" charset="0"/>
              <a:buChar char="•"/>
            </a:pPr>
            <a:r>
              <a:rPr lang="en-US" sz="1000">
                <a:cs typeface="Segoe UI Semilight"/>
              </a:rPr>
              <a:t>The accounting team is provided with paper reports. </a:t>
            </a:r>
            <a:r>
              <a:rPr lang="en-US" sz="1000" b="1" i="1">
                <a:ea typeface="+mn-lt"/>
                <a:cs typeface="+mn-lt"/>
              </a:rPr>
              <a:t>Opportunity</a:t>
            </a:r>
            <a:r>
              <a:rPr lang="en-US" sz="1000">
                <a:ea typeface="+mn-lt"/>
                <a:cs typeface="+mn-lt"/>
              </a:rPr>
              <a:t>:</a:t>
            </a:r>
            <a:r>
              <a:rPr lang="en-US" sz="1000">
                <a:cs typeface="Segoe UI Semilight"/>
              </a:rPr>
              <a:t> </a:t>
            </a:r>
            <a:r>
              <a:rPr lang="en-US" sz="1000" i="1">
                <a:cs typeface="Segoe UI Semilight"/>
              </a:rPr>
              <a:t>We suggest that all interdepartmental document exchanges happen via SharePoint. </a:t>
            </a:r>
          </a:p>
          <a:p>
            <a:pPr marL="171450" indent="-171450">
              <a:spcBef>
                <a:spcPts val="200"/>
              </a:spcBef>
              <a:spcAft>
                <a:spcPts val="200"/>
              </a:spcAft>
              <a:buFont typeface="Arial" panose="020B0604020202020204" pitchFamily="34" charset="0"/>
              <a:buChar char="•"/>
            </a:pPr>
            <a:r>
              <a:rPr lang="en-US" sz="1000" b="1" i="1">
                <a:ea typeface="+mn-lt"/>
                <a:cs typeface="+mn-lt"/>
              </a:rPr>
              <a:t>Opportunity</a:t>
            </a:r>
            <a:r>
              <a:rPr lang="en-US" sz="1000">
                <a:ea typeface="+mn-lt"/>
                <a:cs typeface="+mn-lt"/>
              </a:rPr>
              <a:t>:</a:t>
            </a:r>
            <a:r>
              <a:rPr lang="en-US" sz="1000">
                <a:cs typeface="Segoe UI Semilight"/>
              </a:rPr>
              <a:t> </a:t>
            </a:r>
            <a:r>
              <a:rPr lang="en-US" sz="1000" i="1">
                <a:cs typeface="Segoe UI Semilight"/>
              </a:rPr>
              <a:t>The billing register must also be saved in SharePoint. </a:t>
            </a:r>
          </a:p>
          <a:p>
            <a:pPr marL="171450" indent="-171450">
              <a:buFont typeface="Arial" panose="020B0604020202020204" pitchFamily="34" charset="0"/>
              <a:buChar char="•"/>
            </a:pPr>
            <a:endParaRPr lang="en-US" sz="1000">
              <a:cs typeface="Segoe UI Semilight"/>
            </a:endParaRPr>
          </a:p>
        </p:txBody>
      </p:sp>
      <p:sp>
        <p:nvSpPr>
          <p:cNvPr id="77" name="TextBox 6">
            <a:extLst>
              <a:ext uri="{FF2B5EF4-FFF2-40B4-BE49-F238E27FC236}">
                <a16:creationId xmlns:a16="http://schemas.microsoft.com/office/drawing/2014/main" id="{62910BA6-20AD-45C7-95D9-B44C02DD6580}"/>
              </a:ext>
            </a:extLst>
          </p:cNvPr>
          <p:cNvSpPr txBox="1"/>
          <p:nvPr/>
        </p:nvSpPr>
        <p:spPr>
          <a:xfrm>
            <a:off x="9331" y="1156696"/>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9331" y="3803522"/>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Modifications Process Map</a:t>
            </a:r>
          </a:p>
        </p:txBody>
      </p:sp>
      <p:pic>
        <p:nvPicPr>
          <p:cNvPr id="3" name="Picture 3">
            <a:extLst>
              <a:ext uri="{FF2B5EF4-FFF2-40B4-BE49-F238E27FC236}">
                <a16:creationId xmlns:a16="http://schemas.microsoft.com/office/drawing/2014/main" id="{750C96BD-0B66-7FC6-490A-BFAEF5B53E87}"/>
              </a:ext>
            </a:extLst>
          </p:cNvPr>
          <p:cNvPicPr>
            <a:picLocks noChangeAspect="1"/>
          </p:cNvPicPr>
          <p:nvPr/>
        </p:nvPicPr>
        <p:blipFill>
          <a:blip r:embed="rId3"/>
          <a:stretch>
            <a:fillRect/>
          </a:stretch>
        </p:blipFill>
        <p:spPr>
          <a:xfrm>
            <a:off x="11289" y="1483623"/>
            <a:ext cx="8735718" cy="1915197"/>
          </a:xfrm>
          <a:prstGeom prst="rect">
            <a:avLst/>
          </a:prstGeom>
        </p:spPr>
      </p:pic>
      <p:pic>
        <p:nvPicPr>
          <p:cNvPr id="4" name="Picture 4" descr="Chart&#10;&#10;Description automatically generated">
            <a:extLst>
              <a:ext uri="{FF2B5EF4-FFF2-40B4-BE49-F238E27FC236}">
                <a16:creationId xmlns:a16="http://schemas.microsoft.com/office/drawing/2014/main" id="{A0E37C35-C4BE-800C-B8A9-27B8F0361700}"/>
              </a:ext>
            </a:extLst>
          </p:cNvPr>
          <p:cNvPicPr>
            <a:picLocks noChangeAspect="1"/>
          </p:cNvPicPr>
          <p:nvPr/>
        </p:nvPicPr>
        <p:blipFill>
          <a:blip r:embed="rId4"/>
          <a:stretch>
            <a:fillRect/>
          </a:stretch>
        </p:blipFill>
        <p:spPr>
          <a:xfrm>
            <a:off x="11288" y="4089801"/>
            <a:ext cx="8735718" cy="2130916"/>
          </a:xfrm>
          <a:prstGeom prst="rect">
            <a:avLst/>
          </a:prstGeom>
        </p:spPr>
      </p:pic>
    </p:spTree>
    <p:extLst>
      <p:ext uri="{BB962C8B-B14F-4D97-AF65-F5344CB8AC3E}">
        <p14:creationId xmlns:p14="http://schemas.microsoft.com/office/powerpoint/2010/main" val="380291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25</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Water and Sewers Process (Quarterly)</a:t>
            </a:r>
            <a:endParaRPr lang="en-US">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0" y="1865011"/>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3" name="Picture 3" descr="Timeline&#10;&#10;Description automatically generated">
            <a:extLst>
              <a:ext uri="{FF2B5EF4-FFF2-40B4-BE49-F238E27FC236}">
                <a16:creationId xmlns:a16="http://schemas.microsoft.com/office/drawing/2014/main" id="{45CF2E72-CCB4-CCFF-23C9-DCBDA8E929D7}"/>
              </a:ext>
            </a:extLst>
          </p:cNvPr>
          <p:cNvPicPr>
            <a:picLocks noChangeAspect="1"/>
          </p:cNvPicPr>
          <p:nvPr/>
        </p:nvPicPr>
        <p:blipFill>
          <a:blip r:embed="rId3"/>
          <a:stretch>
            <a:fillRect/>
          </a:stretch>
        </p:blipFill>
        <p:spPr>
          <a:xfrm>
            <a:off x="1881" y="2172548"/>
            <a:ext cx="12188237" cy="2719868"/>
          </a:xfrm>
          <a:prstGeom prst="rect">
            <a:avLst/>
          </a:prstGeom>
        </p:spPr>
      </p:pic>
    </p:spTree>
    <p:extLst>
      <p:ext uri="{BB962C8B-B14F-4D97-AF65-F5344CB8AC3E}">
        <p14:creationId xmlns:p14="http://schemas.microsoft.com/office/powerpoint/2010/main" val="236593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E628-5151-405D-A18D-E8A7B38B2BE5}"/>
              </a:ext>
            </a:extLst>
          </p:cNvPr>
          <p:cNvSpPr>
            <a:spLocks noGrp="1"/>
          </p:cNvSpPr>
          <p:nvPr>
            <p:ph type="title"/>
          </p:nvPr>
        </p:nvSpPr>
        <p:spPr>
          <a:xfrm>
            <a:off x="638173" y="2800798"/>
            <a:ext cx="8154990" cy="443198"/>
          </a:xfrm>
        </p:spPr>
        <p:txBody>
          <a:bodyPr/>
          <a:lstStyle/>
          <a:p>
            <a:r>
              <a:rPr lang="en-CA" sz="3200"/>
              <a:t>Accounts Payable</a:t>
            </a:r>
          </a:p>
        </p:txBody>
      </p:sp>
      <p:sp>
        <p:nvSpPr>
          <p:cNvPr id="4" name="Slide Number Placeholder 3">
            <a:extLst>
              <a:ext uri="{FF2B5EF4-FFF2-40B4-BE49-F238E27FC236}">
                <a16:creationId xmlns:a16="http://schemas.microsoft.com/office/drawing/2014/main" id="{ECCA53C4-FC03-4447-BA0C-2884CE9CDE4F}"/>
              </a:ext>
            </a:extLst>
          </p:cNvPr>
          <p:cNvSpPr>
            <a:spLocks noGrp="1"/>
          </p:cNvSpPr>
          <p:nvPr>
            <p:ph type="sldNum" sz="quarter" idx="4294967295"/>
          </p:nvPr>
        </p:nvSpPr>
        <p:spPr>
          <a:xfrm>
            <a:off x="11691938" y="6237288"/>
            <a:ext cx="500062" cy="249237"/>
          </a:xfrm>
        </p:spPr>
        <p:txBody>
          <a:bodyPr/>
          <a:lstStyle/>
          <a:p>
            <a:fld id="{524D1A82-BAD5-4898-8C77-C821410AB1EA}" type="slidenum">
              <a:rPr lang="en-CA" smtClean="0"/>
              <a:pPr/>
              <a:t>26</a:t>
            </a:fld>
            <a:endParaRPr lang="en-CA"/>
          </a:p>
        </p:txBody>
      </p:sp>
    </p:spTree>
    <p:extLst>
      <p:ext uri="{BB962C8B-B14F-4D97-AF65-F5344CB8AC3E}">
        <p14:creationId xmlns:p14="http://schemas.microsoft.com/office/powerpoint/2010/main" val="131656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27</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Accounts Payable Process</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864733" y="1328965"/>
            <a:ext cx="3328732" cy="520463"/>
          </a:xfrm>
        </p:spPr>
        <p:txBody>
          <a:bodyPr/>
          <a:lstStyle/>
          <a:p>
            <a:pPr algn="ctr">
              <a:spcBef>
                <a:spcPts val="0"/>
              </a:spcBef>
            </a:pPr>
            <a:r>
              <a:rPr lang="en-CA" sz="1600">
                <a:cs typeface="Segoe UI Semibold"/>
              </a:rPr>
              <a:t>Process Pain Points &amp; </a:t>
            </a:r>
            <a:endParaRPr lang="en-CA" sz="1600"/>
          </a:p>
          <a:p>
            <a:pPr algn="ctr">
              <a:spcBef>
                <a:spcPts val="0"/>
              </a:spcBef>
            </a:pPr>
            <a:r>
              <a:rPr lang="en-CA" sz="1600">
                <a:cs typeface="Segoe UI Semibold"/>
              </a:rPr>
              <a:t>Opportunities</a:t>
            </a:r>
            <a:endParaRPr lang="en-CA" sz="1600"/>
          </a:p>
        </p:txBody>
      </p:sp>
      <p:sp>
        <p:nvSpPr>
          <p:cNvPr id="77" name="TextBox 6">
            <a:extLst>
              <a:ext uri="{FF2B5EF4-FFF2-40B4-BE49-F238E27FC236}">
                <a16:creationId xmlns:a16="http://schemas.microsoft.com/office/drawing/2014/main" id="{62910BA6-20AD-45C7-95D9-B44C02DD6580}"/>
              </a:ext>
            </a:extLst>
          </p:cNvPr>
          <p:cNvSpPr txBox="1"/>
          <p:nvPr/>
        </p:nvSpPr>
        <p:spPr>
          <a:xfrm>
            <a:off x="9331" y="1156696"/>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9331" y="3803522"/>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Modifications Process Map</a:t>
            </a:r>
          </a:p>
        </p:txBody>
      </p:sp>
      <p:pic>
        <p:nvPicPr>
          <p:cNvPr id="3" name="Picture 3" descr="A picture containing application&#10;&#10;Description automatically generated">
            <a:extLst>
              <a:ext uri="{FF2B5EF4-FFF2-40B4-BE49-F238E27FC236}">
                <a16:creationId xmlns:a16="http://schemas.microsoft.com/office/drawing/2014/main" id="{E5B3A73E-A9A9-A7F2-1044-F3E949688749}"/>
              </a:ext>
            </a:extLst>
          </p:cNvPr>
          <p:cNvPicPr>
            <a:picLocks noChangeAspect="1"/>
          </p:cNvPicPr>
          <p:nvPr/>
        </p:nvPicPr>
        <p:blipFill>
          <a:blip r:embed="rId3"/>
          <a:stretch>
            <a:fillRect/>
          </a:stretch>
        </p:blipFill>
        <p:spPr>
          <a:xfrm>
            <a:off x="1881" y="1379788"/>
            <a:ext cx="8895644" cy="2216944"/>
          </a:xfrm>
          <a:prstGeom prst="rect">
            <a:avLst/>
          </a:prstGeom>
        </p:spPr>
      </p:pic>
      <p:pic>
        <p:nvPicPr>
          <p:cNvPr id="4" name="Picture 4">
            <a:extLst>
              <a:ext uri="{FF2B5EF4-FFF2-40B4-BE49-F238E27FC236}">
                <a16:creationId xmlns:a16="http://schemas.microsoft.com/office/drawing/2014/main" id="{7778BECB-8E67-EF9E-F78C-D63E07DDEE3F}"/>
              </a:ext>
            </a:extLst>
          </p:cNvPr>
          <p:cNvPicPr>
            <a:picLocks noChangeAspect="1"/>
          </p:cNvPicPr>
          <p:nvPr/>
        </p:nvPicPr>
        <p:blipFill>
          <a:blip r:embed="rId4"/>
          <a:stretch>
            <a:fillRect/>
          </a:stretch>
        </p:blipFill>
        <p:spPr>
          <a:xfrm>
            <a:off x="1882" y="4089128"/>
            <a:ext cx="8961495" cy="2122856"/>
          </a:xfrm>
          <a:prstGeom prst="rect">
            <a:avLst/>
          </a:prstGeom>
        </p:spPr>
      </p:pic>
      <p:sp>
        <p:nvSpPr>
          <p:cNvPr id="10" name="Rectangle 9">
            <a:extLst>
              <a:ext uri="{FF2B5EF4-FFF2-40B4-BE49-F238E27FC236}">
                <a16:creationId xmlns:a16="http://schemas.microsoft.com/office/drawing/2014/main" id="{643CBA86-85C0-B2AB-B942-E93B541467EE}"/>
              </a:ext>
            </a:extLst>
          </p:cNvPr>
          <p:cNvSpPr/>
          <p:nvPr/>
        </p:nvSpPr>
        <p:spPr>
          <a:xfrm>
            <a:off x="9369404" y="1986518"/>
            <a:ext cx="2446771" cy="3298339"/>
          </a:xfrm>
          <a:prstGeom prst="rect">
            <a:avLst/>
          </a:prstGeom>
        </p:spPr>
        <p:txBody>
          <a:bodyPr wrap="square" lIns="91440" tIns="45720" rIns="91440" bIns="45720" anchor="t">
            <a:spAutoFit/>
          </a:bodyPr>
          <a:lstStyle/>
          <a:p>
            <a:pPr marL="171450" indent="-171450">
              <a:spcBef>
                <a:spcPts val="200"/>
              </a:spcBef>
              <a:buFont typeface="Arial" panose="020B0604020202020204" pitchFamily="34" charset="0"/>
              <a:buChar char="•"/>
            </a:pPr>
            <a:r>
              <a:rPr lang="en-US" sz="1000">
                <a:ea typeface="+mn-lt"/>
                <a:cs typeface="+mn-lt"/>
              </a:rPr>
              <a:t>Currently, only one person is working with the suppliers and also receiving the invoices. </a:t>
            </a:r>
            <a:r>
              <a:rPr lang="en-US" sz="1000" b="1" i="1">
                <a:ea typeface="+mn-lt"/>
                <a:cs typeface="+mn-lt"/>
              </a:rPr>
              <a:t>Opportunity</a:t>
            </a:r>
            <a:r>
              <a:rPr lang="en-US" sz="1000">
                <a:ea typeface="+mn-lt"/>
                <a:cs typeface="+mn-lt"/>
              </a:rPr>
              <a:t>: </a:t>
            </a:r>
            <a:r>
              <a:rPr lang="en-US" sz="1000" i="1">
                <a:ea typeface="+mn-lt"/>
                <a:cs typeface="+mn-lt"/>
              </a:rPr>
              <a:t>Invoices must be addressed to the Accounts payable team. </a:t>
            </a:r>
            <a:endParaRPr lang="en-US" sz="1000" i="1">
              <a:cs typeface="Segoe UI Semilight"/>
            </a:endParaRPr>
          </a:p>
          <a:p>
            <a:pPr marL="171450" indent="-171450">
              <a:spcBef>
                <a:spcPts val="200"/>
              </a:spcBef>
              <a:buFont typeface="Arial" panose="020B0604020202020204" pitchFamily="34" charset="0"/>
              <a:buChar char="•"/>
            </a:pPr>
            <a:r>
              <a:rPr lang="en-US" sz="1000" b="1" i="1">
                <a:ea typeface="+mn-lt"/>
                <a:cs typeface="+mn-lt"/>
              </a:rPr>
              <a:t>Opportunity</a:t>
            </a:r>
            <a:r>
              <a:rPr lang="en-US" sz="1000">
                <a:ea typeface="+mn-lt"/>
                <a:cs typeface="+mn-lt"/>
              </a:rPr>
              <a:t>: </a:t>
            </a:r>
            <a:r>
              <a:rPr lang="en-US" sz="1000" i="1">
                <a:ea typeface="+mn-lt"/>
                <a:cs typeface="+mn-lt"/>
              </a:rPr>
              <a:t>All approvals need to happen electronically and respect the SLA.</a:t>
            </a:r>
            <a:endParaRPr lang="en-US" sz="1000">
              <a:cs typeface="Segoe UI Semilight"/>
            </a:endParaRPr>
          </a:p>
          <a:p>
            <a:pPr marL="171450" indent="-171450">
              <a:spcBef>
                <a:spcPts val="200"/>
              </a:spcBef>
              <a:spcAft>
                <a:spcPts val="200"/>
              </a:spcAft>
              <a:buFont typeface="Arial,Sans-Serif" panose="020B0604020202020204" pitchFamily="34" charset="0"/>
              <a:buChar char="•"/>
            </a:pPr>
            <a:r>
              <a:rPr lang="en-US" sz="1000">
                <a:ea typeface="+mn-lt"/>
                <a:cs typeface="+mn-lt"/>
              </a:rPr>
              <a:t>Documentation is managed in hard-copy. </a:t>
            </a:r>
            <a:r>
              <a:rPr lang="en-US" sz="1000" b="1" i="1">
                <a:ea typeface="+mn-lt"/>
                <a:cs typeface="+mn-lt"/>
              </a:rPr>
              <a:t>Opportunity</a:t>
            </a:r>
            <a:r>
              <a:rPr lang="en-US" sz="1000">
                <a:ea typeface="+mn-lt"/>
                <a:cs typeface="+mn-lt"/>
              </a:rPr>
              <a:t>: </a:t>
            </a:r>
            <a:r>
              <a:rPr lang="en-US" sz="1000" i="1">
                <a:ea typeface="+mn-lt"/>
                <a:cs typeface="+mn-lt"/>
              </a:rPr>
              <a:t>Printed reports can be converted to PDF and saved in SharePoint. </a:t>
            </a:r>
          </a:p>
          <a:p>
            <a:pPr marL="171450" indent="-171450">
              <a:spcBef>
                <a:spcPts val="200"/>
              </a:spcBef>
              <a:buFont typeface="Arial" panose="020B0604020202020204" pitchFamily="34" charset="0"/>
              <a:buChar char="•"/>
            </a:pPr>
            <a:r>
              <a:rPr lang="en-US" sz="1000">
                <a:ea typeface="+mn-lt"/>
                <a:cs typeface="+mn-lt"/>
              </a:rPr>
              <a:t>The current process allows for cheque payments, and the cheques can be sent by post. </a:t>
            </a:r>
            <a:r>
              <a:rPr lang="en-US" sz="1000" b="1" i="1">
                <a:ea typeface="+mn-lt"/>
                <a:cs typeface="+mn-lt"/>
              </a:rPr>
              <a:t>Opportunity</a:t>
            </a:r>
            <a:r>
              <a:rPr lang="en-US" sz="1000">
                <a:ea typeface="+mn-lt"/>
                <a:cs typeface="+mn-lt"/>
              </a:rPr>
              <a:t>: </a:t>
            </a:r>
            <a:r>
              <a:rPr lang="en-US" sz="1000" i="1">
                <a:ea typeface="+mn-lt"/>
                <a:cs typeface="+mn-lt"/>
              </a:rPr>
              <a:t>We suggest removing cheque payments and post usage altogether to save costs and resources. </a:t>
            </a:r>
            <a:endParaRPr lang="en-US" sz="1000" i="1">
              <a:cs typeface="Segoe UI Semilight"/>
            </a:endParaRPr>
          </a:p>
          <a:p>
            <a:pPr marL="171450" indent="-171450">
              <a:spcBef>
                <a:spcPts val="200"/>
              </a:spcBef>
              <a:buFont typeface="Arial" panose="020B0604020202020204" pitchFamily="34" charset="0"/>
              <a:buChar char="•"/>
            </a:pPr>
            <a:r>
              <a:rPr lang="en-US" sz="1000" b="1" i="1">
                <a:ea typeface="+mn-lt"/>
                <a:cs typeface="+mn-lt"/>
              </a:rPr>
              <a:t>Opportunity</a:t>
            </a:r>
            <a:r>
              <a:rPr lang="en-US" sz="1000">
                <a:ea typeface="+mn-lt"/>
                <a:cs typeface="+mn-lt"/>
              </a:rPr>
              <a:t>: </a:t>
            </a:r>
            <a:r>
              <a:rPr lang="en-US" sz="1000" i="1">
                <a:ea typeface="+mn-lt"/>
                <a:cs typeface="+mn-lt"/>
              </a:rPr>
              <a:t>GL transactions must be approved before being posted.</a:t>
            </a:r>
          </a:p>
        </p:txBody>
      </p:sp>
    </p:spTree>
    <p:extLst>
      <p:ext uri="{BB962C8B-B14F-4D97-AF65-F5344CB8AC3E}">
        <p14:creationId xmlns:p14="http://schemas.microsoft.com/office/powerpoint/2010/main" val="330247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28</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Accounts Payable Process</a:t>
            </a:r>
            <a:endParaRPr lang="en-US">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0" y="1258523"/>
            <a:ext cx="10915637" cy="436786"/>
          </a:xfrm>
          <a:prstGeom prst="rect">
            <a:avLst/>
          </a:prstGeom>
        </p:spPr>
        <p:txBody>
          <a:bodyPr vert="horz" wrap="square" lIns="0" tIns="0" rIns="0" bIns="0" rtlCol="0" anchor="t" anchorCtr="0">
            <a:normAutofit/>
          </a:bodyPr>
          <a:lstStyle/>
          <a:p>
            <a:r>
              <a:rPr lang="en-US" sz="1200" dirty="0">
                <a:solidFill>
                  <a:schemeClr val="accent4"/>
                </a:solidFill>
                <a:latin typeface="+mj-lt"/>
                <a:cs typeface="Segoe UI Semibold" panose="020B0702040204020203" pitchFamily="34" charset="0"/>
              </a:rPr>
              <a:t>Future State Process Map</a:t>
            </a:r>
          </a:p>
        </p:txBody>
      </p:sp>
      <p:pic>
        <p:nvPicPr>
          <p:cNvPr id="3" name="Picture 3" descr="A picture containing chart&#10;&#10;Description automatically generated">
            <a:extLst>
              <a:ext uri="{FF2B5EF4-FFF2-40B4-BE49-F238E27FC236}">
                <a16:creationId xmlns:a16="http://schemas.microsoft.com/office/drawing/2014/main" id="{D88BE0C9-C736-CD1C-DC5F-5B00FEECA05E}"/>
              </a:ext>
            </a:extLst>
          </p:cNvPr>
          <p:cNvPicPr>
            <a:picLocks noChangeAspect="1"/>
          </p:cNvPicPr>
          <p:nvPr/>
        </p:nvPicPr>
        <p:blipFill>
          <a:blip r:embed="rId3"/>
          <a:stretch>
            <a:fillRect/>
          </a:stretch>
        </p:blipFill>
        <p:spPr>
          <a:xfrm>
            <a:off x="1881" y="1489752"/>
            <a:ext cx="12188237" cy="3467289"/>
          </a:xfrm>
          <a:prstGeom prst="rect">
            <a:avLst/>
          </a:prstGeom>
        </p:spPr>
      </p:pic>
      <p:sp>
        <p:nvSpPr>
          <p:cNvPr id="9" name="Rectangle 8">
            <a:extLst>
              <a:ext uri="{FF2B5EF4-FFF2-40B4-BE49-F238E27FC236}">
                <a16:creationId xmlns:a16="http://schemas.microsoft.com/office/drawing/2014/main" id="{EC005AF3-B4C9-4B82-92F7-81F7E6F6C730}"/>
              </a:ext>
            </a:extLst>
          </p:cNvPr>
          <p:cNvSpPr/>
          <p:nvPr/>
        </p:nvSpPr>
        <p:spPr>
          <a:xfrm>
            <a:off x="326569" y="5677968"/>
            <a:ext cx="8300193" cy="491534"/>
          </a:xfrm>
          <a:prstGeom prst="rect">
            <a:avLst/>
          </a:prstGeom>
          <a:ln w="19050">
            <a:solidFill>
              <a:schemeClr val="accent5"/>
            </a:solidFill>
          </a:ln>
        </p:spPr>
        <p:txBody>
          <a:bodyPr wrap="square" rtlCol="0" anchor="ctr">
            <a:spAutoFit/>
          </a:bodyPr>
          <a:lstStyle/>
          <a:p>
            <a:pPr algn="ctr"/>
            <a:endParaRPr lang="fr-CA" sz="5800" b="1" dirty="0">
              <a:solidFill>
                <a:schemeClr val="bg1"/>
              </a:solidFill>
              <a:latin typeface="Corbel" charset="0"/>
              <a:ea typeface="Corbel" charset="0"/>
              <a:cs typeface="Corbel" charset="0"/>
            </a:endParaRPr>
          </a:p>
        </p:txBody>
      </p:sp>
      <p:sp>
        <p:nvSpPr>
          <p:cNvPr id="11" name="ZoneTexte 10">
            <a:extLst>
              <a:ext uri="{FF2B5EF4-FFF2-40B4-BE49-F238E27FC236}">
                <a16:creationId xmlns:a16="http://schemas.microsoft.com/office/drawing/2014/main" id="{CAC609AF-6087-426E-BA7A-C473DEF304DE}"/>
              </a:ext>
            </a:extLst>
          </p:cNvPr>
          <p:cNvSpPr txBox="1"/>
          <p:nvPr/>
        </p:nvSpPr>
        <p:spPr>
          <a:xfrm>
            <a:off x="326570" y="5687295"/>
            <a:ext cx="7339612" cy="461665"/>
          </a:xfrm>
          <a:prstGeom prst="rect">
            <a:avLst/>
          </a:prstGeom>
          <a:noFill/>
        </p:spPr>
        <p:txBody>
          <a:bodyPr wrap="square" rtlCol="0">
            <a:spAutoFit/>
          </a:bodyPr>
          <a:lstStyle/>
          <a:p>
            <a:r>
              <a:rPr lang="en-CA" sz="1200" dirty="0"/>
              <a:t>Streamlined payment methods: Elimination of cheque payments = </a:t>
            </a:r>
          </a:p>
          <a:p>
            <a:r>
              <a:rPr lang="en-CA" sz="1200" b="1" dirty="0"/>
              <a:t>850 </a:t>
            </a:r>
            <a:r>
              <a:rPr lang="en-CA" sz="1200" dirty="0"/>
              <a:t>cheques x (</a:t>
            </a:r>
            <a:r>
              <a:rPr lang="en-CA" sz="1200" b="1" dirty="0"/>
              <a:t>0.083</a:t>
            </a:r>
            <a:r>
              <a:rPr lang="en-CA" sz="1200" dirty="0"/>
              <a:t> hours x $</a:t>
            </a:r>
            <a:r>
              <a:rPr lang="en-CA" sz="1200" b="1" dirty="0"/>
              <a:t>40 </a:t>
            </a:r>
            <a:r>
              <a:rPr lang="en-CA" sz="1200" dirty="0"/>
              <a:t>hourly salary) * </a:t>
            </a:r>
            <a:r>
              <a:rPr lang="en-CA" sz="1200" b="1" dirty="0"/>
              <a:t>70% </a:t>
            </a:r>
            <a:r>
              <a:rPr lang="en-CA" sz="1200" dirty="0"/>
              <a:t>conversion rate = </a:t>
            </a:r>
            <a:r>
              <a:rPr lang="en-CA" sz="1200" b="1" dirty="0">
                <a:solidFill>
                  <a:srgbClr val="00B050"/>
                </a:solidFill>
              </a:rPr>
              <a:t>Estimated Economy</a:t>
            </a:r>
            <a:r>
              <a:rPr lang="en-CA" sz="1200" dirty="0"/>
              <a:t> of </a:t>
            </a:r>
            <a:r>
              <a:rPr lang="en-CA" sz="1200" b="1" dirty="0"/>
              <a:t>$1,975/year</a:t>
            </a:r>
          </a:p>
        </p:txBody>
      </p:sp>
      <p:sp>
        <p:nvSpPr>
          <p:cNvPr id="12" name="Rectangle 11">
            <a:extLst>
              <a:ext uri="{FF2B5EF4-FFF2-40B4-BE49-F238E27FC236}">
                <a16:creationId xmlns:a16="http://schemas.microsoft.com/office/drawing/2014/main" id="{0213F442-4F0A-4494-AE9C-8E2567FAF14F}"/>
              </a:ext>
            </a:extLst>
          </p:cNvPr>
          <p:cNvSpPr/>
          <p:nvPr/>
        </p:nvSpPr>
        <p:spPr>
          <a:xfrm>
            <a:off x="326568" y="6169502"/>
            <a:ext cx="8300194" cy="491534"/>
          </a:xfrm>
          <a:prstGeom prst="rect">
            <a:avLst/>
          </a:prstGeom>
          <a:ln w="19050">
            <a:solidFill>
              <a:schemeClr val="accent5"/>
            </a:solidFill>
          </a:ln>
        </p:spPr>
        <p:txBody>
          <a:bodyPr wrap="square" rtlCol="0" anchor="ctr">
            <a:spAutoFit/>
          </a:bodyPr>
          <a:lstStyle/>
          <a:p>
            <a:pPr algn="ctr"/>
            <a:endParaRPr lang="fr-CA" sz="5800" b="1" dirty="0">
              <a:solidFill>
                <a:schemeClr val="bg1"/>
              </a:solidFill>
              <a:latin typeface="Corbel" charset="0"/>
              <a:ea typeface="Corbel" charset="0"/>
              <a:cs typeface="Corbel" charset="0"/>
            </a:endParaRPr>
          </a:p>
        </p:txBody>
      </p:sp>
      <p:sp>
        <p:nvSpPr>
          <p:cNvPr id="13" name="ZoneTexte 12">
            <a:extLst>
              <a:ext uri="{FF2B5EF4-FFF2-40B4-BE49-F238E27FC236}">
                <a16:creationId xmlns:a16="http://schemas.microsoft.com/office/drawing/2014/main" id="{27B6D6C1-5801-4B29-B166-2D5CE89A9199}"/>
              </a:ext>
            </a:extLst>
          </p:cNvPr>
          <p:cNvSpPr txBox="1"/>
          <p:nvPr/>
        </p:nvSpPr>
        <p:spPr>
          <a:xfrm>
            <a:off x="326570" y="6178829"/>
            <a:ext cx="7339612" cy="461665"/>
          </a:xfrm>
          <a:prstGeom prst="rect">
            <a:avLst/>
          </a:prstGeom>
          <a:noFill/>
        </p:spPr>
        <p:txBody>
          <a:bodyPr wrap="square" rtlCol="0">
            <a:spAutoFit/>
          </a:bodyPr>
          <a:lstStyle/>
          <a:p>
            <a:r>
              <a:rPr lang="en-CA" sz="1200" dirty="0"/>
              <a:t>Streamlined payment methods: Elimination of cheque payments = </a:t>
            </a:r>
          </a:p>
          <a:p>
            <a:r>
              <a:rPr lang="en-CA" sz="1200" b="1" dirty="0"/>
              <a:t>850 </a:t>
            </a:r>
            <a:r>
              <a:rPr lang="en-CA" sz="1200" dirty="0"/>
              <a:t>cheques x (</a:t>
            </a:r>
            <a:r>
              <a:rPr lang="en-CA" sz="1200" b="1" dirty="0"/>
              <a:t>$0.92/</a:t>
            </a:r>
            <a:r>
              <a:rPr lang="en-CA" sz="1200" dirty="0"/>
              <a:t>stamp x </a:t>
            </a:r>
            <a:r>
              <a:rPr lang="en-CA" sz="1200" b="1" dirty="0"/>
              <a:t>$0.09/envelope</a:t>
            </a:r>
            <a:r>
              <a:rPr lang="en-CA" sz="1200" dirty="0"/>
              <a:t>) * </a:t>
            </a:r>
            <a:r>
              <a:rPr lang="en-CA" sz="1200" b="1" dirty="0"/>
              <a:t>70% </a:t>
            </a:r>
            <a:r>
              <a:rPr lang="en-CA" sz="1200" dirty="0"/>
              <a:t>conversion rate = </a:t>
            </a:r>
            <a:r>
              <a:rPr lang="en-CA" sz="1200" b="1" dirty="0">
                <a:solidFill>
                  <a:srgbClr val="00B050"/>
                </a:solidFill>
              </a:rPr>
              <a:t>Estimated Economy</a:t>
            </a:r>
            <a:r>
              <a:rPr lang="en-CA" sz="1200" dirty="0"/>
              <a:t> of </a:t>
            </a:r>
            <a:r>
              <a:rPr lang="en-CA" sz="1200" b="1" dirty="0"/>
              <a:t>$600/year</a:t>
            </a:r>
          </a:p>
        </p:txBody>
      </p:sp>
      <p:sp>
        <p:nvSpPr>
          <p:cNvPr id="14" name="Rectangle 13">
            <a:extLst>
              <a:ext uri="{FF2B5EF4-FFF2-40B4-BE49-F238E27FC236}">
                <a16:creationId xmlns:a16="http://schemas.microsoft.com/office/drawing/2014/main" id="{47E9DF7B-A91C-4C25-AD49-E08F13483F29}"/>
              </a:ext>
            </a:extLst>
          </p:cNvPr>
          <p:cNvSpPr/>
          <p:nvPr/>
        </p:nvSpPr>
        <p:spPr>
          <a:xfrm>
            <a:off x="326570" y="5186434"/>
            <a:ext cx="8300194" cy="491534"/>
          </a:xfrm>
          <a:prstGeom prst="rect">
            <a:avLst/>
          </a:prstGeom>
          <a:ln w="19050">
            <a:solidFill>
              <a:schemeClr val="accent5"/>
            </a:solidFill>
          </a:ln>
        </p:spPr>
        <p:txBody>
          <a:bodyPr wrap="square" rtlCol="0" anchor="ctr">
            <a:spAutoFit/>
          </a:bodyPr>
          <a:lstStyle/>
          <a:p>
            <a:pPr algn="ctr"/>
            <a:endParaRPr lang="fr-CA" sz="5800" b="1" dirty="0">
              <a:solidFill>
                <a:schemeClr val="bg1"/>
              </a:solidFill>
              <a:latin typeface="Corbel" charset="0"/>
              <a:ea typeface="Corbel" charset="0"/>
              <a:cs typeface="Corbel" charset="0"/>
            </a:endParaRPr>
          </a:p>
        </p:txBody>
      </p:sp>
      <p:sp>
        <p:nvSpPr>
          <p:cNvPr id="15" name="ZoneTexte 14">
            <a:extLst>
              <a:ext uri="{FF2B5EF4-FFF2-40B4-BE49-F238E27FC236}">
                <a16:creationId xmlns:a16="http://schemas.microsoft.com/office/drawing/2014/main" id="{8344FD5E-2789-4837-9207-0E6F1696A863}"/>
              </a:ext>
            </a:extLst>
          </p:cNvPr>
          <p:cNvSpPr txBox="1"/>
          <p:nvPr/>
        </p:nvSpPr>
        <p:spPr>
          <a:xfrm>
            <a:off x="326568" y="5211639"/>
            <a:ext cx="8503394" cy="461665"/>
          </a:xfrm>
          <a:prstGeom prst="rect">
            <a:avLst/>
          </a:prstGeom>
          <a:noFill/>
        </p:spPr>
        <p:txBody>
          <a:bodyPr wrap="square" rtlCol="0">
            <a:spAutoFit/>
          </a:bodyPr>
          <a:lstStyle/>
          <a:p>
            <a:r>
              <a:rPr lang="en-CA" sz="1200" dirty="0"/>
              <a:t>Process optimization: Elimination of paper binders = </a:t>
            </a:r>
          </a:p>
          <a:p>
            <a:r>
              <a:rPr lang="en-CA" sz="1200" b="1" dirty="0"/>
              <a:t>15,000 </a:t>
            </a:r>
            <a:r>
              <a:rPr lang="en-CA" sz="1200" dirty="0"/>
              <a:t>pages x (</a:t>
            </a:r>
            <a:r>
              <a:rPr lang="en-CA" sz="1200" b="1" dirty="0"/>
              <a:t>$0.01</a:t>
            </a:r>
            <a:r>
              <a:rPr lang="en-CA" sz="1200" dirty="0"/>
              <a:t> ink + </a:t>
            </a:r>
            <a:r>
              <a:rPr lang="en-CA" sz="1200" b="1" dirty="0"/>
              <a:t>$0.015 paper</a:t>
            </a:r>
            <a:r>
              <a:rPr lang="en-CA" sz="1200" dirty="0"/>
              <a:t>) + (</a:t>
            </a:r>
            <a:r>
              <a:rPr lang="en-CA" sz="1200" b="1" dirty="0"/>
              <a:t>2</a:t>
            </a:r>
            <a:r>
              <a:rPr lang="en-CA" sz="1200" dirty="0"/>
              <a:t> hours x </a:t>
            </a:r>
            <a:r>
              <a:rPr lang="en-CA" sz="1200" b="1" dirty="0"/>
              <a:t>$40 </a:t>
            </a:r>
            <a:r>
              <a:rPr lang="en-CA" sz="1200" dirty="0"/>
              <a:t>hourly salary</a:t>
            </a:r>
            <a:r>
              <a:rPr lang="en-CA" sz="1200" b="1" dirty="0"/>
              <a:t> </a:t>
            </a:r>
            <a:r>
              <a:rPr lang="en-CA" sz="1200" dirty="0"/>
              <a:t>x </a:t>
            </a:r>
            <a:r>
              <a:rPr lang="en-CA" sz="1200" b="1" dirty="0"/>
              <a:t>25</a:t>
            </a:r>
            <a:r>
              <a:rPr lang="en-CA" sz="1200" dirty="0"/>
              <a:t> binders) = </a:t>
            </a:r>
            <a:r>
              <a:rPr lang="en-CA" sz="1200" b="1" dirty="0">
                <a:solidFill>
                  <a:srgbClr val="00B050"/>
                </a:solidFill>
              </a:rPr>
              <a:t>Estimated Economy</a:t>
            </a:r>
            <a:r>
              <a:rPr lang="en-CA" sz="1200" dirty="0"/>
              <a:t> of </a:t>
            </a:r>
            <a:r>
              <a:rPr lang="en-CA" sz="1200" b="1" dirty="0"/>
              <a:t>$2,375/year</a:t>
            </a:r>
          </a:p>
        </p:txBody>
      </p:sp>
      <p:sp>
        <p:nvSpPr>
          <p:cNvPr id="4" name="ZoneTexte 3">
            <a:extLst>
              <a:ext uri="{FF2B5EF4-FFF2-40B4-BE49-F238E27FC236}">
                <a16:creationId xmlns:a16="http://schemas.microsoft.com/office/drawing/2014/main" id="{BCE3F75B-3D78-449B-87A5-76F3C0397C4A}"/>
              </a:ext>
            </a:extLst>
          </p:cNvPr>
          <p:cNvSpPr txBox="1"/>
          <p:nvPr/>
        </p:nvSpPr>
        <p:spPr>
          <a:xfrm>
            <a:off x="0" y="4941717"/>
            <a:ext cx="2034073" cy="276999"/>
          </a:xfrm>
          <a:prstGeom prst="rect">
            <a:avLst/>
          </a:prstGeom>
          <a:noFill/>
        </p:spPr>
        <p:txBody>
          <a:bodyPr vert="horz" wrap="square" rtlCol="0">
            <a:spAutoFit/>
          </a:bodyPr>
          <a:lstStyle/>
          <a:p>
            <a:r>
              <a:rPr lang="en-CA" sz="1200" b="1" dirty="0"/>
              <a:t>Efficiencies and cost savings</a:t>
            </a:r>
          </a:p>
        </p:txBody>
      </p:sp>
      <p:sp>
        <p:nvSpPr>
          <p:cNvPr id="5" name="Rectangle 4">
            <a:extLst>
              <a:ext uri="{FF2B5EF4-FFF2-40B4-BE49-F238E27FC236}">
                <a16:creationId xmlns:a16="http://schemas.microsoft.com/office/drawing/2014/main" id="{DB32215F-5313-4F5E-BD66-226C1BB0E248}"/>
              </a:ext>
            </a:extLst>
          </p:cNvPr>
          <p:cNvSpPr/>
          <p:nvPr/>
        </p:nvSpPr>
        <p:spPr>
          <a:xfrm>
            <a:off x="46650" y="4972182"/>
            <a:ext cx="2034073" cy="214248"/>
          </a:xfrm>
          <a:prstGeom prst="rect">
            <a:avLst/>
          </a:prstGeom>
          <a:ln w="19050">
            <a:solidFill>
              <a:schemeClr val="accent5"/>
            </a:solidFill>
          </a:ln>
        </p:spPr>
        <p:txBody>
          <a:bodyPr vert="horz" wrap="square" rtlCol="0" anchor="ctr">
            <a:spAutoFit/>
          </a:bodyPr>
          <a:lstStyle/>
          <a:p>
            <a:pPr algn="ctr"/>
            <a:endParaRPr lang="fr-CA" sz="5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425496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29</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Purchasing Process</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718869" y="1325535"/>
            <a:ext cx="3328732" cy="520463"/>
          </a:xfrm>
        </p:spPr>
        <p:txBody>
          <a:bodyPr/>
          <a:lstStyle/>
          <a:p>
            <a:pPr algn="ctr">
              <a:spcBef>
                <a:spcPts val="0"/>
              </a:spcBef>
            </a:pPr>
            <a:r>
              <a:rPr lang="en-CA" sz="1600">
                <a:cs typeface="Segoe UI Semibold"/>
              </a:rPr>
              <a:t>Process Pain Points &amp; </a:t>
            </a:r>
            <a:endParaRPr lang="en-CA" sz="1600"/>
          </a:p>
          <a:p>
            <a:pPr algn="ctr">
              <a:spcBef>
                <a:spcPts val="0"/>
              </a:spcBef>
            </a:pPr>
            <a:r>
              <a:rPr lang="en-CA" sz="1600">
                <a:cs typeface="Segoe UI Semibold"/>
              </a:rPr>
              <a:t>Opportunities</a:t>
            </a:r>
            <a:endParaRPr lang="en-CA" sz="1600"/>
          </a:p>
        </p:txBody>
      </p:sp>
      <p:sp>
        <p:nvSpPr>
          <p:cNvPr id="77" name="TextBox 6">
            <a:extLst>
              <a:ext uri="{FF2B5EF4-FFF2-40B4-BE49-F238E27FC236}">
                <a16:creationId xmlns:a16="http://schemas.microsoft.com/office/drawing/2014/main" id="{62910BA6-20AD-45C7-95D9-B44C02DD6580}"/>
              </a:ext>
            </a:extLst>
          </p:cNvPr>
          <p:cNvSpPr txBox="1"/>
          <p:nvPr/>
        </p:nvSpPr>
        <p:spPr>
          <a:xfrm>
            <a:off x="-21456" y="1154609"/>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9331" y="3803522"/>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Modifications Process Map</a:t>
            </a:r>
          </a:p>
        </p:txBody>
      </p:sp>
      <p:pic>
        <p:nvPicPr>
          <p:cNvPr id="4" name="Picture 4" descr="Chart&#10;&#10;Description automatically generated">
            <a:extLst>
              <a:ext uri="{FF2B5EF4-FFF2-40B4-BE49-F238E27FC236}">
                <a16:creationId xmlns:a16="http://schemas.microsoft.com/office/drawing/2014/main" id="{1C8DFA38-C3F7-BFED-A1E1-DD3E4EA6076D}"/>
              </a:ext>
            </a:extLst>
          </p:cNvPr>
          <p:cNvPicPr>
            <a:picLocks noChangeAspect="1"/>
          </p:cNvPicPr>
          <p:nvPr/>
        </p:nvPicPr>
        <p:blipFill>
          <a:blip r:embed="rId3"/>
          <a:stretch>
            <a:fillRect/>
          </a:stretch>
        </p:blipFill>
        <p:spPr>
          <a:xfrm>
            <a:off x="2099732" y="1371987"/>
            <a:ext cx="5292608" cy="2317211"/>
          </a:xfrm>
          <a:prstGeom prst="rect">
            <a:avLst/>
          </a:prstGeom>
        </p:spPr>
      </p:pic>
      <p:pic>
        <p:nvPicPr>
          <p:cNvPr id="5" name="Picture 5" descr="Chart&#10;&#10;Description automatically generated">
            <a:extLst>
              <a:ext uri="{FF2B5EF4-FFF2-40B4-BE49-F238E27FC236}">
                <a16:creationId xmlns:a16="http://schemas.microsoft.com/office/drawing/2014/main" id="{D683C21C-9EFC-EC82-889C-A901E8C38A4F}"/>
              </a:ext>
            </a:extLst>
          </p:cNvPr>
          <p:cNvPicPr>
            <a:picLocks noChangeAspect="1"/>
          </p:cNvPicPr>
          <p:nvPr/>
        </p:nvPicPr>
        <p:blipFill>
          <a:blip r:embed="rId4"/>
          <a:stretch>
            <a:fillRect/>
          </a:stretch>
        </p:blipFill>
        <p:spPr>
          <a:xfrm>
            <a:off x="2099733" y="4024569"/>
            <a:ext cx="5302013" cy="2590638"/>
          </a:xfrm>
          <a:prstGeom prst="rect">
            <a:avLst/>
          </a:prstGeom>
        </p:spPr>
      </p:pic>
      <p:sp>
        <p:nvSpPr>
          <p:cNvPr id="6" name="Rectangle 5">
            <a:extLst>
              <a:ext uri="{FF2B5EF4-FFF2-40B4-BE49-F238E27FC236}">
                <a16:creationId xmlns:a16="http://schemas.microsoft.com/office/drawing/2014/main" id="{86EA4EF1-0417-C228-3CDA-446B044844EF}"/>
              </a:ext>
            </a:extLst>
          </p:cNvPr>
          <p:cNvSpPr/>
          <p:nvPr/>
        </p:nvSpPr>
        <p:spPr>
          <a:xfrm>
            <a:off x="9135022" y="2252874"/>
            <a:ext cx="2496426" cy="1015663"/>
          </a:xfrm>
          <a:prstGeom prst="rect">
            <a:avLst/>
          </a:prstGeom>
        </p:spPr>
        <p:txBody>
          <a:bodyPr wrap="square" lIns="91440" tIns="45720" rIns="91440" bIns="45720" anchor="t">
            <a:spAutoFit/>
          </a:bodyPr>
          <a:lstStyle/>
          <a:p>
            <a:pPr marL="171450" indent="-171450">
              <a:spcBef>
                <a:spcPts val="200"/>
              </a:spcBef>
              <a:buFont typeface="Arial" panose="020B0604020202020204" pitchFamily="34" charset="0"/>
              <a:buChar char="•"/>
            </a:pPr>
            <a:r>
              <a:rPr lang="en-US" sz="1000">
                <a:ea typeface="+mn-lt"/>
                <a:cs typeface="+mn-lt"/>
              </a:rPr>
              <a:t>The Department Managers analyze the expense claims and reconcile them to the budget.  </a:t>
            </a:r>
            <a:r>
              <a:rPr lang="en-US" sz="1000" b="1" i="1">
                <a:ea typeface="+mn-lt"/>
                <a:cs typeface="+mn-lt"/>
              </a:rPr>
              <a:t>Opportunity</a:t>
            </a:r>
            <a:r>
              <a:rPr lang="en-US" sz="1000">
                <a:ea typeface="+mn-lt"/>
                <a:cs typeface="+mn-lt"/>
              </a:rPr>
              <a:t>: </a:t>
            </a:r>
            <a:r>
              <a:rPr lang="en-US" sz="1000" i="1">
                <a:ea typeface="+mn-lt"/>
                <a:cs typeface="+mn-lt"/>
              </a:rPr>
              <a:t>The Delegation of Authority needs to be applied for approvals.</a:t>
            </a:r>
            <a:endParaRPr lang="en-US" sz="1000" i="1">
              <a:cs typeface="Segoe UI Semilight"/>
            </a:endParaRPr>
          </a:p>
          <a:p>
            <a:pPr marL="171450" indent="-171450">
              <a:buFont typeface="Arial" panose="020B0604020202020204" pitchFamily="34" charset="0"/>
              <a:buChar char="•"/>
            </a:pPr>
            <a:endParaRPr lang="en-US" sz="1000">
              <a:cs typeface="Segoe UI Semilight"/>
            </a:endParaRPr>
          </a:p>
        </p:txBody>
      </p:sp>
    </p:spTree>
    <p:extLst>
      <p:ext uri="{BB962C8B-B14F-4D97-AF65-F5344CB8AC3E}">
        <p14:creationId xmlns:p14="http://schemas.microsoft.com/office/powerpoint/2010/main" val="12207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09941A-C2E2-4838-800F-179A26E63D68}"/>
              </a:ext>
            </a:extLst>
          </p:cNvPr>
          <p:cNvSpPr>
            <a:spLocks noGrp="1"/>
          </p:cNvSpPr>
          <p:nvPr>
            <p:ph type="title"/>
          </p:nvPr>
        </p:nvSpPr>
        <p:spPr>
          <a:xfrm>
            <a:off x="638173" y="2856198"/>
            <a:ext cx="3683001" cy="387798"/>
          </a:xfrm>
        </p:spPr>
        <p:txBody>
          <a:bodyPr/>
          <a:lstStyle/>
          <a:p>
            <a:r>
              <a:rPr lang="en-CA" sz="2800"/>
              <a:t>Introduction</a:t>
            </a:r>
            <a:endParaRPr lang="en-CA" sz="2400"/>
          </a:p>
        </p:txBody>
      </p:sp>
    </p:spTree>
    <p:extLst>
      <p:ext uri="{BB962C8B-B14F-4D97-AF65-F5344CB8AC3E}">
        <p14:creationId xmlns:p14="http://schemas.microsoft.com/office/powerpoint/2010/main" val="114043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30</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Purchasing Process</a:t>
            </a:r>
            <a:endParaRPr lang="en-US">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0" y="1865011"/>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3" name="Picture 3" descr="Chart, box and whisker chart&#10;&#10;Description automatically generated">
            <a:extLst>
              <a:ext uri="{FF2B5EF4-FFF2-40B4-BE49-F238E27FC236}">
                <a16:creationId xmlns:a16="http://schemas.microsoft.com/office/drawing/2014/main" id="{447AD010-D4E1-6185-A963-4BBD5C3A7799}"/>
              </a:ext>
            </a:extLst>
          </p:cNvPr>
          <p:cNvPicPr>
            <a:picLocks noChangeAspect="1"/>
          </p:cNvPicPr>
          <p:nvPr/>
        </p:nvPicPr>
        <p:blipFill>
          <a:blip r:embed="rId3"/>
          <a:stretch>
            <a:fillRect/>
          </a:stretch>
        </p:blipFill>
        <p:spPr>
          <a:xfrm>
            <a:off x="1158992" y="2125479"/>
            <a:ext cx="9196680" cy="4036967"/>
          </a:xfrm>
          <a:prstGeom prst="rect">
            <a:avLst/>
          </a:prstGeom>
        </p:spPr>
      </p:pic>
    </p:spTree>
    <p:extLst>
      <p:ext uri="{BB962C8B-B14F-4D97-AF65-F5344CB8AC3E}">
        <p14:creationId xmlns:p14="http://schemas.microsoft.com/office/powerpoint/2010/main" val="139061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31</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Payroll Process</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460872" y="1308857"/>
            <a:ext cx="3328732" cy="249620"/>
          </a:xfrm>
        </p:spPr>
        <p:txBody>
          <a:bodyPr/>
          <a:lstStyle/>
          <a:p>
            <a:pPr algn="ctr"/>
            <a:r>
              <a:rPr lang="en-CA" sz="1600">
                <a:cs typeface="Segoe UI Semibold"/>
              </a:rPr>
              <a:t>Process Pain Points &amp; Opportunities</a:t>
            </a:r>
            <a:endParaRPr lang="en-CA" sz="1600">
              <a:solidFill>
                <a:schemeClr val="accent5"/>
              </a:solidFill>
            </a:endParaRPr>
          </a:p>
        </p:txBody>
      </p:sp>
      <p:sp>
        <p:nvSpPr>
          <p:cNvPr id="77" name="TextBox 6">
            <a:extLst>
              <a:ext uri="{FF2B5EF4-FFF2-40B4-BE49-F238E27FC236}">
                <a16:creationId xmlns:a16="http://schemas.microsoft.com/office/drawing/2014/main" id="{62910BA6-20AD-45C7-95D9-B44C02DD6580}"/>
              </a:ext>
            </a:extLst>
          </p:cNvPr>
          <p:cNvSpPr txBox="1"/>
          <p:nvPr/>
        </p:nvSpPr>
        <p:spPr>
          <a:xfrm>
            <a:off x="9331" y="1103779"/>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9331" y="3803522"/>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Modifications Process Map</a:t>
            </a:r>
          </a:p>
        </p:txBody>
      </p:sp>
      <p:pic>
        <p:nvPicPr>
          <p:cNvPr id="5" name="Picture 5" descr="A picture containing timeline&#10;&#10;Description automatically generated">
            <a:extLst>
              <a:ext uri="{FF2B5EF4-FFF2-40B4-BE49-F238E27FC236}">
                <a16:creationId xmlns:a16="http://schemas.microsoft.com/office/drawing/2014/main" id="{F8A03F6C-F665-B98A-D154-23F2777605F6}"/>
              </a:ext>
            </a:extLst>
          </p:cNvPr>
          <p:cNvPicPr>
            <a:picLocks noChangeAspect="1"/>
          </p:cNvPicPr>
          <p:nvPr/>
        </p:nvPicPr>
        <p:blipFill>
          <a:blip r:embed="rId3"/>
          <a:stretch>
            <a:fillRect/>
          </a:stretch>
        </p:blipFill>
        <p:spPr>
          <a:xfrm>
            <a:off x="1535288" y="1371408"/>
            <a:ext cx="5894680" cy="2308962"/>
          </a:xfrm>
          <a:prstGeom prst="rect">
            <a:avLst/>
          </a:prstGeom>
        </p:spPr>
      </p:pic>
      <p:pic>
        <p:nvPicPr>
          <p:cNvPr id="6" name="Picture 8" descr="Chart&#10;&#10;Description automatically generated">
            <a:extLst>
              <a:ext uri="{FF2B5EF4-FFF2-40B4-BE49-F238E27FC236}">
                <a16:creationId xmlns:a16="http://schemas.microsoft.com/office/drawing/2014/main" id="{2DFEB0E9-C623-063B-6CFE-D123387074A8}"/>
              </a:ext>
            </a:extLst>
          </p:cNvPr>
          <p:cNvPicPr>
            <a:picLocks noChangeAspect="1"/>
          </p:cNvPicPr>
          <p:nvPr/>
        </p:nvPicPr>
        <p:blipFill>
          <a:blip r:embed="rId4"/>
          <a:stretch>
            <a:fillRect/>
          </a:stretch>
        </p:blipFill>
        <p:spPr>
          <a:xfrm>
            <a:off x="1535289" y="4027851"/>
            <a:ext cx="5885274" cy="2555855"/>
          </a:xfrm>
          <a:prstGeom prst="rect">
            <a:avLst/>
          </a:prstGeom>
        </p:spPr>
      </p:pic>
      <p:sp>
        <p:nvSpPr>
          <p:cNvPr id="4" name="Rectangle 3">
            <a:extLst>
              <a:ext uri="{FF2B5EF4-FFF2-40B4-BE49-F238E27FC236}">
                <a16:creationId xmlns:a16="http://schemas.microsoft.com/office/drawing/2014/main" id="{8B512693-4E45-0AC7-8BDD-359FB14CEE22}"/>
              </a:ext>
            </a:extLst>
          </p:cNvPr>
          <p:cNvSpPr/>
          <p:nvPr/>
        </p:nvSpPr>
        <p:spPr>
          <a:xfrm>
            <a:off x="8750746" y="1665105"/>
            <a:ext cx="2788972" cy="4452501"/>
          </a:xfrm>
          <a:prstGeom prst="rect">
            <a:avLst/>
          </a:prstGeom>
        </p:spPr>
        <p:txBody>
          <a:bodyPr wrap="square" lIns="91440" tIns="45720" rIns="91440" bIns="45720" anchor="t">
            <a:spAutoFit/>
          </a:bodyPr>
          <a:lstStyle/>
          <a:p>
            <a:pPr marL="171450" indent="-171450">
              <a:spcBef>
                <a:spcPts val="200"/>
              </a:spcBef>
              <a:spcAft>
                <a:spcPts val="200"/>
              </a:spcAft>
              <a:buFont typeface="Arial" panose="020B0604020202020204" pitchFamily="34" charset="0"/>
              <a:buChar char="•"/>
            </a:pPr>
            <a:r>
              <a:rPr lang="en-US" sz="1000">
                <a:ea typeface="+mn-lt"/>
                <a:cs typeface="+mn-lt"/>
              </a:rPr>
              <a:t>Employees fill a punch-card for each work shift. </a:t>
            </a:r>
            <a:r>
              <a:rPr lang="en-US" sz="1000" b="1" i="1">
                <a:ea typeface="+mn-lt"/>
                <a:cs typeface="+mn-lt"/>
              </a:rPr>
              <a:t>Opportunity:</a:t>
            </a:r>
            <a:r>
              <a:rPr lang="en-US" sz="1000">
                <a:ea typeface="+mn-lt"/>
                <a:cs typeface="+mn-lt"/>
              </a:rPr>
              <a:t> </a:t>
            </a:r>
            <a:r>
              <a:rPr lang="en-US" sz="1000" i="1">
                <a:ea typeface="+mn-lt"/>
                <a:cs typeface="+mn-lt"/>
              </a:rPr>
              <a:t>Traditional punch cards can be replaced with systems or mobile apps. </a:t>
            </a:r>
            <a:endParaRPr lang="en-US" sz="1000">
              <a:cs typeface="Segoe UI Semilight"/>
            </a:endParaRPr>
          </a:p>
          <a:p>
            <a:pPr marL="171450" indent="-171450">
              <a:spcBef>
                <a:spcPts val="200"/>
              </a:spcBef>
              <a:spcAft>
                <a:spcPts val="200"/>
              </a:spcAft>
              <a:buFont typeface="Arial" panose="020B0604020202020204" pitchFamily="34" charset="0"/>
              <a:buChar char="•"/>
            </a:pPr>
            <a:r>
              <a:rPr lang="en-US" sz="1000">
                <a:ea typeface="+mn-lt"/>
                <a:cs typeface="+mn-lt"/>
              </a:rPr>
              <a:t>Employees need to go through many steps and different levels/departments to notify the organization of their absence from work. </a:t>
            </a:r>
            <a:r>
              <a:rPr lang="en-US" sz="1000" b="1" i="1">
                <a:ea typeface="+mn-lt"/>
                <a:cs typeface="+mn-lt"/>
              </a:rPr>
              <a:t>Opportunity: </a:t>
            </a:r>
            <a:r>
              <a:rPr lang="en-US" sz="1000" i="1">
                <a:ea typeface="+mn-lt"/>
                <a:cs typeface="+mn-lt"/>
              </a:rPr>
              <a:t>The employee can enter a remote portal and notify the organization about the absence, including reason and length. This action then notifies respective managers, who then approve the absence. </a:t>
            </a:r>
            <a:endParaRPr lang="en-US" sz="1000" i="1">
              <a:cs typeface="Segoe UI Semilight"/>
            </a:endParaRPr>
          </a:p>
          <a:p>
            <a:pPr marL="171450" indent="-171450">
              <a:spcBef>
                <a:spcPts val="200"/>
              </a:spcBef>
              <a:spcAft>
                <a:spcPts val="200"/>
              </a:spcAft>
              <a:buFont typeface="Arial" panose="020B0604020202020204" pitchFamily="34" charset="0"/>
              <a:buChar char="•"/>
            </a:pPr>
            <a:r>
              <a:rPr lang="en-US" sz="1000">
                <a:ea typeface="+mn-lt"/>
                <a:cs typeface="+mn-lt"/>
              </a:rPr>
              <a:t>Currently, employees bring the physical timesheet with all punch cards to the manager. </a:t>
            </a:r>
            <a:r>
              <a:rPr lang="en-US" sz="1000" b="1" i="1">
                <a:ea typeface="+mn-lt"/>
                <a:cs typeface="+mn-lt"/>
              </a:rPr>
              <a:t>Opportunity: </a:t>
            </a:r>
            <a:r>
              <a:rPr lang="en-US" sz="1000" i="1">
                <a:ea typeface="+mn-lt"/>
                <a:cs typeface="+mn-lt"/>
              </a:rPr>
              <a:t>Timesheets must be digitized and circulate either by email or via the organization’s SharePoint.</a:t>
            </a:r>
            <a:endParaRPr lang="en-US" sz="1000" i="1">
              <a:cs typeface="Segoe UI Semilight"/>
            </a:endParaRPr>
          </a:p>
          <a:p>
            <a:pPr marL="171450" indent="-171450">
              <a:spcBef>
                <a:spcPts val="200"/>
              </a:spcBef>
              <a:spcAft>
                <a:spcPts val="200"/>
              </a:spcAft>
              <a:buFont typeface="Arial" panose="020B0604020202020204" pitchFamily="34" charset="0"/>
              <a:buChar char="•"/>
            </a:pPr>
            <a:r>
              <a:rPr lang="en-US" sz="1000">
                <a:ea typeface="+mn-lt"/>
                <a:cs typeface="+mn-lt"/>
              </a:rPr>
              <a:t>Timesheets are entered manually which take approximately 2 hours per pay period. </a:t>
            </a:r>
            <a:r>
              <a:rPr lang="en-US" sz="1000" b="1" i="1">
                <a:ea typeface="+mn-lt"/>
                <a:cs typeface="+mn-lt"/>
              </a:rPr>
              <a:t>Opportunity: </a:t>
            </a:r>
            <a:r>
              <a:rPr lang="en-US" sz="1000" i="1">
                <a:ea typeface="+mn-lt"/>
                <a:cs typeface="+mn-lt"/>
              </a:rPr>
              <a:t>A system should automate this task, saving approximately 52 hours per year.</a:t>
            </a:r>
            <a:endParaRPr lang="en-US" sz="1000" i="1">
              <a:cs typeface="Segoe UI Semilight"/>
            </a:endParaRPr>
          </a:p>
          <a:p>
            <a:pPr marL="171450" indent="-171450">
              <a:spcAft>
                <a:spcPts val="200"/>
              </a:spcAft>
              <a:buFont typeface="Arial" panose="020B0604020202020204" pitchFamily="34" charset="0"/>
              <a:buChar char="•"/>
            </a:pPr>
            <a:r>
              <a:rPr lang="en-US" sz="1000" b="1" i="1">
                <a:ea typeface="+mn-lt"/>
                <a:cs typeface="+mn-lt"/>
              </a:rPr>
              <a:t>Opportunity: </a:t>
            </a:r>
            <a:r>
              <a:rPr lang="en-US" sz="1000" i="1">
                <a:ea typeface="+mn-lt"/>
                <a:cs typeface="+mn-lt"/>
              </a:rPr>
              <a:t>Payroll register must be digitalized and circulate either by email or via the SharePoint.</a:t>
            </a:r>
          </a:p>
          <a:p>
            <a:pPr marL="171450" indent="-171450">
              <a:spcAft>
                <a:spcPts val="200"/>
              </a:spcAft>
              <a:buFont typeface="Arial" panose="020B0604020202020204" pitchFamily="34" charset="0"/>
              <a:buChar char="•"/>
            </a:pPr>
            <a:r>
              <a:rPr lang="en-US" sz="1000" b="1" i="1">
                <a:ea typeface="+mn-lt"/>
                <a:cs typeface="+mn-lt"/>
              </a:rPr>
              <a:t>Opportunity: </a:t>
            </a:r>
            <a:r>
              <a:rPr lang="en-US" sz="1000" i="1">
                <a:ea typeface="+mn-lt"/>
                <a:cs typeface="+mn-lt"/>
              </a:rPr>
              <a:t>The approval must happen before posting the GL entries.</a:t>
            </a:r>
          </a:p>
        </p:txBody>
      </p:sp>
    </p:spTree>
    <p:extLst>
      <p:ext uri="{BB962C8B-B14F-4D97-AF65-F5344CB8AC3E}">
        <p14:creationId xmlns:p14="http://schemas.microsoft.com/office/powerpoint/2010/main" val="5111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32</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Payroll Process</a:t>
            </a:r>
            <a:endParaRPr lang="en-US">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196645" y="1717527"/>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4" name="Picture 4" descr="Chart&#10;&#10;Description automatically generated">
            <a:extLst>
              <a:ext uri="{FF2B5EF4-FFF2-40B4-BE49-F238E27FC236}">
                <a16:creationId xmlns:a16="http://schemas.microsoft.com/office/drawing/2014/main" id="{80337019-562B-1313-64D9-132EF307E9A9}"/>
              </a:ext>
            </a:extLst>
          </p:cNvPr>
          <p:cNvPicPr>
            <a:picLocks noChangeAspect="1"/>
          </p:cNvPicPr>
          <p:nvPr/>
        </p:nvPicPr>
        <p:blipFill>
          <a:blip r:embed="rId3"/>
          <a:stretch>
            <a:fillRect/>
          </a:stretch>
        </p:blipFill>
        <p:spPr>
          <a:xfrm>
            <a:off x="1166276" y="1997152"/>
            <a:ext cx="9544755" cy="4113362"/>
          </a:xfrm>
          <a:prstGeom prst="rect">
            <a:avLst/>
          </a:prstGeom>
        </p:spPr>
      </p:pic>
    </p:spTree>
    <p:extLst>
      <p:ext uri="{BB962C8B-B14F-4D97-AF65-F5344CB8AC3E}">
        <p14:creationId xmlns:p14="http://schemas.microsoft.com/office/powerpoint/2010/main" val="223787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E628-5151-405D-A18D-E8A7B38B2BE5}"/>
              </a:ext>
            </a:extLst>
          </p:cNvPr>
          <p:cNvSpPr>
            <a:spLocks noGrp="1"/>
          </p:cNvSpPr>
          <p:nvPr>
            <p:ph type="title"/>
          </p:nvPr>
        </p:nvSpPr>
        <p:spPr>
          <a:xfrm>
            <a:off x="638173" y="2800798"/>
            <a:ext cx="8154990" cy="443198"/>
          </a:xfrm>
        </p:spPr>
        <p:txBody>
          <a:bodyPr/>
          <a:lstStyle/>
          <a:p>
            <a:r>
              <a:rPr lang="en-CA" sz="3200">
                <a:cs typeface="Segoe UI Semibold"/>
              </a:rPr>
              <a:t>Accounting and Reporting</a:t>
            </a:r>
            <a:endParaRPr lang="en-US" sz="3200"/>
          </a:p>
        </p:txBody>
      </p:sp>
      <p:sp>
        <p:nvSpPr>
          <p:cNvPr id="4" name="Slide Number Placeholder 3">
            <a:extLst>
              <a:ext uri="{FF2B5EF4-FFF2-40B4-BE49-F238E27FC236}">
                <a16:creationId xmlns:a16="http://schemas.microsoft.com/office/drawing/2014/main" id="{ECCA53C4-FC03-4447-BA0C-2884CE9CDE4F}"/>
              </a:ext>
            </a:extLst>
          </p:cNvPr>
          <p:cNvSpPr>
            <a:spLocks noGrp="1"/>
          </p:cNvSpPr>
          <p:nvPr>
            <p:ph type="sldNum" sz="quarter" idx="4294967295"/>
          </p:nvPr>
        </p:nvSpPr>
        <p:spPr>
          <a:xfrm>
            <a:off x="11691938" y="6237288"/>
            <a:ext cx="500062" cy="249237"/>
          </a:xfrm>
        </p:spPr>
        <p:txBody>
          <a:bodyPr/>
          <a:lstStyle/>
          <a:p>
            <a:fld id="{524D1A82-BAD5-4898-8C77-C821410AB1EA}" type="slidenum">
              <a:rPr lang="en-CA" smtClean="0"/>
              <a:pPr/>
              <a:t>33</a:t>
            </a:fld>
            <a:endParaRPr lang="en-CA"/>
          </a:p>
        </p:txBody>
      </p:sp>
    </p:spTree>
    <p:extLst>
      <p:ext uri="{BB962C8B-B14F-4D97-AF65-F5344CB8AC3E}">
        <p14:creationId xmlns:p14="http://schemas.microsoft.com/office/powerpoint/2010/main" val="315021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34</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Beginning of the month Process</a:t>
            </a:r>
          </a:p>
          <a:p>
            <a:endParaRPr lang="en-US" sz="3600">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0" y="1865011"/>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4" name="Picture 3">
            <a:extLst>
              <a:ext uri="{FF2B5EF4-FFF2-40B4-BE49-F238E27FC236}">
                <a16:creationId xmlns:a16="http://schemas.microsoft.com/office/drawing/2014/main" id="{AC6B87F3-ED48-49F5-908A-D56824A222BE}"/>
              </a:ext>
            </a:extLst>
          </p:cNvPr>
          <p:cNvPicPr>
            <a:picLocks noChangeAspect="1"/>
          </p:cNvPicPr>
          <p:nvPr/>
        </p:nvPicPr>
        <p:blipFill>
          <a:blip r:embed="rId3"/>
          <a:stretch>
            <a:fillRect/>
          </a:stretch>
        </p:blipFill>
        <p:spPr>
          <a:xfrm>
            <a:off x="0" y="2233592"/>
            <a:ext cx="12192000" cy="3592599"/>
          </a:xfrm>
          <a:prstGeom prst="rect">
            <a:avLst/>
          </a:prstGeom>
        </p:spPr>
      </p:pic>
    </p:spTree>
    <p:extLst>
      <p:ext uri="{BB962C8B-B14F-4D97-AF65-F5344CB8AC3E}">
        <p14:creationId xmlns:p14="http://schemas.microsoft.com/office/powerpoint/2010/main" val="58187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35</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Mid-Month Process</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900592" y="1318264"/>
            <a:ext cx="3328732" cy="520463"/>
          </a:xfrm>
        </p:spPr>
        <p:txBody>
          <a:bodyPr/>
          <a:lstStyle/>
          <a:p>
            <a:pPr algn="ctr">
              <a:spcBef>
                <a:spcPts val="0"/>
              </a:spcBef>
            </a:pPr>
            <a:r>
              <a:rPr lang="en-CA" sz="1600">
                <a:cs typeface="Segoe UI Semibold"/>
              </a:rPr>
              <a:t>Process Pain Points &amp; </a:t>
            </a:r>
            <a:endParaRPr lang="en-US">
              <a:cs typeface="Segoe UI Semibold"/>
            </a:endParaRPr>
          </a:p>
          <a:p>
            <a:pPr algn="ctr">
              <a:spcBef>
                <a:spcPts val="0"/>
              </a:spcBef>
            </a:pPr>
            <a:r>
              <a:rPr lang="en-CA" sz="1600">
                <a:cs typeface="Segoe UI Semibold"/>
              </a:rPr>
              <a:t>Opportunities</a:t>
            </a:r>
          </a:p>
        </p:txBody>
      </p:sp>
      <p:sp>
        <p:nvSpPr>
          <p:cNvPr id="77" name="TextBox 6">
            <a:extLst>
              <a:ext uri="{FF2B5EF4-FFF2-40B4-BE49-F238E27FC236}">
                <a16:creationId xmlns:a16="http://schemas.microsoft.com/office/drawing/2014/main" id="{62910BA6-20AD-45C7-95D9-B44C02DD6580}"/>
              </a:ext>
            </a:extLst>
          </p:cNvPr>
          <p:cNvSpPr txBox="1"/>
          <p:nvPr/>
        </p:nvSpPr>
        <p:spPr>
          <a:xfrm>
            <a:off x="9331" y="1428225"/>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9331" y="3506140"/>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Modifications Process Map</a:t>
            </a:r>
          </a:p>
        </p:txBody>
      </p:sp>
      <p:pic>
        <p:nvPicPr>
          <p:cNvPr id="4" name="Picture 3">
            <a:extLst>
              <a:ext uri="{FF2B5EF4-FFF2-40B4-BE49-F238E27FC236}">
                <a16:creationId xmlns:a16="http://schemas.microsoft.com/office/drawing/2014/main" id="{E0FDF4F7-E1AE-4CF0-9A1D-B91121776EF5}"/>
              </a:ext>
            </a:extLst>
          </p:cNvPr>
          <p:cNvPicPr>
            <a:picLocks noChangeAspect="1"/>
          </p:cNvPicPr>
          <p:nvPr/>
        </p:nvPicPr>
        <p:blipFill>
          <a:blip r:embed="rId3"/>
          <a:stretch>
            <a:fillRect/>
          </a:stretch>
        </p:blipFill>
        <p:spPr>
          <a:xfrm>
            <a:off x="0" y="1755050"/>
            <a:ext cx="9204338" cy="1378418"/>
          </a:xfrm>
          <a:prstGeom prst="rect">
            <a:avLst/>
          </a:prstGeom>
        </p:spPr>
      </p:pic>
      <p:pic>
        <p:nvPicPr>
          <p:cNvPr id="6" name="Picture 5">
            <a:extLst>
              <a:ext uri="{FF2B5EF4-FFF2-40B4-BE49-F238E27FC236}">
                <a16:creationId xmlns:a16="http://schemas.microsoft.com/office/drawing/2014/main" id="{E6F59650-6088-4487-A504-68511B71DC8D}"/>
              </a:ext>
            </a:extLst>
          </p:cNvPr>
          <p:cNvPicPr>
            <a:picLocks noChangeAspect="1"/>
          </p:cNvPicPr>
          <p:nvPr/>
        </p:nvPicPr>
        <p:blipFill>
          <a:blip r:embed="rId4"/>
          <a:stretch>
            <a:fillRect/>
          </a:stretch>
        </p:blipFill>
        <p:spPr>
          <a:xfrm>
            <a:off x="9331" y="3833397"/>
            <a:ext cx="9195007" cy="1513665"/>
          </a:xfrm>
          <a:prstGeom prst="rect">
            <a:avLst/>
          </a:prstGeom>
        </p:spPr>
      </p:pic>
      <p:sp>
        <p:nvSpPr>
          <p:cNvPr id="14" name="TextBox 13">
            <a:extLst>
              <a:ext uri="{FF2B5EF4-FFF2-40B4-BE49-F238E27FC236}">
                <a16:creationId xmlns:a16="http://schemas.microsoft.com/office/drawing/2014/main" id="{3385377D-B22C-443E-8B04-BB0B953DC434}"/>
              </a:ext>
            </a:extLst>
          </p:cNvPr>
          <p:cNvSpPr txBox="1"/>
          <p:nvPr/>
        </p:nvSpPr>
        <p:spPr>
          <a:xfrm>
            <a:off x="9444761" y="2058821"/>
            <a:ext cx="2394603" cy="913070"/>
          </a:xfrm>
          <a:prstGeom prst="rect">
            <a:avLst/>
          </a:prstGeom>
          <a:noFill/>
        </p:spPr>
        <p:txBody>
          <a:bodyPr wrap="square">
            <a:spAutoFit/>
          </a:bodyPr>
          <a:lstStyle/>
          <a:p>
            <a:pPr marL="171450" indent="-171450">
              <a:spcBef>
                <a:spcPts val="200"/>
              </a:spcBef>
              <a:spcAft>
                <a:spcPts val="200"/>
              </a:spcAft>
              <a:buFont typeface="Arial,Sans-Serif" panose="020B0604020202020204" pitchFamily="34" charset="0"/>
              <a:buChar char="•"/>
            </a:pPr>
            <a:r>
              <a:rPr lang="en-US" sz="1000">
                <a:ea typeface="+mn-lt"/>
                <a:cs typeface="+mn-lt"/>
              </a:rPr>
              <a:t>Documentation is managed in hard-copy. </a:t>
            </a:r>
            <a:r>
              <a:rPr lang="en-US" sz="1000" b="1" i="1">
                <a:ea typeface="+mn-lt"/>
                <a:cs typeface="+mn-lt"/>
              </a:rPr>
              <a:t>Opportunity</a:t>
            </a:r>
            <a:r>
              <a:rPr lang="en-US" sz="1000">
                <a:ea typeface="+mn-lt"/>
                <a:cs typeface="+mn-lt"/>
              </a:rPr>
              <a:t>: </a:t>
            </a:r>
            <a:r>
              <a:rPr lang="en-US" sz="1000" i="1">
                <a:ea typeface="+mn-lt"/>
                <a:cs typeface="+mn-lt"/>
              </a:rPr>
              <a:t>Printed reports can be converted to PDF and saved in SharePoint. </a:t>
            </a:r>
          </a:p>
          <a:p>
            <a:pPr marL="171450" indent="-171450">
              <a:spcBef>
                <a:spcPts val="200"/>
              </a:spcBef>
              <a:spcAft>
                <a:spcPts val="200"/>
              </a:spcAft>
              <a:buFont typeface="Arial,Sans-Serif" panose="020B0604020202020204" pitchFamily="34" charset="0"/>
              <a:buChar char="•"/>
            </a:pPr>
            <a:endParaRPr lang="en-US" sz="1000" i="1">
              <a:ea typeface="+mn-lt"/>
              <a:cs typeface="+mn-lt"/>
            </a:endParaRPr>
          </a:p>
        </p:txBody>
      </p:sp>
    </p:spTree>
    <p:extLst>
      <p:ext uri="{BB962C8B-B14F-4D97-AF65-F5344CB8AC3E}">
        <p14:creationId xmlns:p14="http://schemas.microsoft.com/office/powerpoint/2010/main" val="43508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36</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Mid-Month Process</a:t>
            </a:r>
          </a:p>
          <a:p>
            <a:endParaRPr lang="en-US" sz="3600">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0" y="1865011"/>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4" name="Picture 3">
            <a:extLst>
              <a:ext uri="{FF2B5EF4-FFF2-40B4-BE49-F238E27FC236}">
                <a16:creationId xmlns:a16="http://schemas.microsoft.com/office/drawing/2014/main" id="{70A38659-AB48-4D75-BCD3-0745D858AFD9}"/>
              </a:ext>
            </a:extLst>
          </p:cNvPr>
          <p:cNvPicPr>
            <a:picLocks noChangeAspect="1"/>
          </p:cNvPicPr>
          <p:nvPr/>
        </p:nvPicPr>
        <p:blipFill>
          <a:blip r:embed="rId3"/>
          <a:stretch>
            <a:fillRect/>
          </a:stretch>
        </p:blipFill>
        <p:spPr>
          <a:xfrm>
            <a:off x="0" y="2519044"/>
            <a:ext cx="12192000" cy="1626235"/>
          </a:xfrm>
          <a:prstGeom prst="rect">
            <a:avLst/>
          </a:prstGeom>
        </p:spPr>
      </p:pic>
    </p:spTree>
    <p:extLst>
      <p:ext uri="{BB962C8B-B14F-4D97-AF65-F5344CB8AC3E}">
        <p14:creationId xmlns:p14="http://schemas.microsoft.com/office/powerpoint/2010/main" val="409476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37</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Year-end Process</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900592" y="1318264"/>
            <a:ext cx="3328732" cy="635880"/>
          </a:xfrm>
        </p:spPr>
        <p:txBody>
          <a:bodyPr/>
          <a:lstStyle/>
          <a:p>
            <a:pPr algn="ctr"/>
            <a:r>
              <a:rPr lang="en-CA" sz="1600">
                <a:cs typeface="Segoe UI Semibold"/>
              </a:rPr>
              <a:t>Process Pain Points &amp; </a:t>
            </a:r>
            <a:endParaRPr lang="en-US">
              <a:cs typeface="Segoe UI Semibold"/>
            </a:endParaRPr>
          </a:p>
          <a:p>
            <a:pPr algn="ctr"/>
            <a:r>
              <a:rPr lang="en-CA" sz="1600">
                <a:cs typeface="Segoe UI Semibold"/>
              </a:rPr>
              <a:t>Opportunities</a:t>
            </a:r>
            <a:endParaRPr lang="en-CA"/>
          </a:p>
        </p:txBody>
      </p:sp>
      <p:sp>
        <p:nvSpPr>
          <p:cNvPr id="77" name="TextBox 6">
            <a:extLst>
              <a:ext uri="{FF2B5EF4-FFF2-40B4-BE49-F238E27FC236}">
                <a16:creationId xmlns:a16="http://schemas.microsoft.com/office/drawing/2014/main" id="{62910BA6-20AD-45C7-95D9-B44C02DD6580}"/>
              </a:ext>
            </a:extLst>
          </p:cNvPr>
          <p:cNvSpPr txBox="1"/>
          <p:nvPr/>
        </p:nvSpPr>
        <p:spPr>
          <a:xfrm>
            <a:off x="9331" y="1156696"/>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9331" y="3803522"/>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Modifications Process Map</a:t>
            </a:r>
          </a:p>
        </p:txBody>
      </p:sp>
      <p:pic>
        <p:nvPicPr>
          <p:cNvPr id="3" name="Picture 3">
            <a:extLst>
              <a:ext uri="{FF2B5EF4-FFF2-40B4-BE49-F238E27FC236}">
                <a16:creationId xmlns:a16="http://schemas.microsoft.com/office/drawing/2014/main" id="{2F7DBD1D-3F6B-48EC-97DC-4B225D8DBD45}"/>
              </a:ext>
            </a:extLst>
          </p:cNvPr>
          <p:cNvPicPr>
            <a:picLocks noChangeAspect="1"/>
          </p:cNvPicPr>
          <p:nvPr/>
        </p:nvPicPr>
        <p:blipFill>
          <a:blip r:embed="rId3"/>
          <a:stretch>
            <a:fillRect/>
          </a:stretch>
        </p:blipFill>
        <p:spPr>
          <a:xfrm>
            <a:off x="13110" y="1630323"/>
            <a:ext cx="9314425" cy="1376902"/>
          </a:xfrm>
          <a:prstGeom prst="rect">
            <a:avLst/>
          </a:prstGeom>
        </p:spPr>
      </p:pic>
      <p:pic>
        <p:nvPicPr>
          <p:cNvPr id="4" name="Picture 4" descr="Chart, box and whisker chart&#10;&#10;Description automatically generated">
            <a:extLst>
              <a:ext uri="{FF2B5EF4-FFF2-40B4-BE49-F238E27FC236}">
                <a16:creationId xmlns:a16="http://schemas.microsoft.com/office/drawing/2014/main" id="{9910A5B1-72C1-0901-7CD6-1580ABB9BEF4}"/>
              </a:ext>
            </a:extLst>
          </p:cNvPr>
          <p:cNvPicPr>
            <a:picLocks noChangeAspect="1"/>
          </p:cNvPicPr>
          <p:nvPr/>
        </p:nvPicPr>
        <p:blipFill>
          <a:blip r:embed="rId4"/>
          <a:stretch>
            <a:fillRect/>
          </a:stretch>
        </p:blipFill>
        <p:spPr>
          <a:xfrm>
            <a:off x="13110" y="4272242"/>
            <a:ext cx="9314425" cy="1468031"/>
          </a:xfrm>
          <a:prstGeom prst="rect">
            <a:avLst/>
          </a:prstGeom>
        </p:spPr>
      </p:pic>
      <p:sp>
        <p:nvSpPr>
          <p:cNvPr id="6" name="Rectangle 5">
            <a:extLst>
              <a:ext uri="{FF2B5EF4-FFF2-40B4-BE49-F238E27FC236}">
                <a16:creationId xmlns:a16="http://schemas.microsoft.com/office/drawing/2014/main" id="{56A71F1D-8461-8F8E-B375-8894DBE597C9}"/>
              </a:ext>
            </a:extLst>
          </p:cNvPr>
          <p:cNvSpPr/>
          <p:nvPr/>
        </p:nvSpPr>
        <p:spPr>
          <a:xfrm>
            <a:off x="9647179" y="2246719"/>
            <a:ext cx="2262501" cy="2657138"/>
          </a:xfrm>
          <a:prstGeom prst="rect">
            <a:avLst/>
          </a:prstGeom>
        </p:spPr>
        <p:txBody>
          <a:bodyPr wrap="square" lIns="91440" tIns="45720" rIns="91440" bIns="45720" anchor="t">
            <a:spAutoFit/>
          </a:bodyPr>
          <a:lstStyle/>
          <a:p>
            <a:pPr marL="171450" indent="-171450">
              <a:spcBef>
                <a:spcPts val="200"/>
              </a:spcBef>
              <a:spcAft>
                <a:spcPts val="200"/>
              </a:spcAft>
              <a:buFont typeface="Arial" panose="020B0604020202020204" pitchFamily="34" charset="0"/>
              <a:buChar char="•"/>
            </a:pPr>
            <a:r>
              <a:rPr lang="en-US" sz="1000">
                <a:ea typeface="+mn-lt"/>
                <a:cs typeface="+mn-lt"/>
              </a:rPr>
              <a:t>Archived documents are stored physically. </a:t>
            </a:r>
            <a:r>
              <a:rPr lang="en-US" sz="1000" b="1" i="1">
                <a:ea typeface="+mn-lt"/>
                <a:cs typeface="+mn-lt"/>
              </a:rPr>
              <a:t>Opportunity:</a:t>
            </a:r>
            <a:r>
              <a:rPr lang="en-US" sz="1000">
                <a:ea typeface="+mn-lt"/>
                <a:cs typeface="+mn-lt"/>
              </a:rPr>
              <a:t>  </a:t>
            </a:r>
            <a:r>
              <a:rPr lang="en-US" sz="1000" i="1">
                <a:ea typeface="+mn-lt"/>
                <a:cs typeface="+mn-lt"/>
              </a:rPr>
              <a:t>Archived documents must be stored on the SharePoint.</a:t>
            </a:r>
          </a:p>
          <a:p>
            <a:pPr marL="171450" indent="-171450">
              <a:spcBef>
                <a:spcPts val="200"/>
              </a:spcBef>
              <a:spcAft>
                <a:spcPts val="200"/>
              </a:spcAft>
              <a:buFont typeface="Arial" panose="020B0604020202020204" pitchFamily="34" charset="0"/>
              <a:buChar char="•"/>
            </a:pPr>
            <a:r>
              <a:rPr lang="en-US" sz="1000">
                <a:ea typeface="+mn-lt"/>
                <a:cs typeface="+mn-lt"/>
              </a:rPr>
              <a:t>Currently, the GL entries are not posted after approval. </a:t>
            </a:r>
            <a:r>
              <a:rPr lang="en-US" sz="1000" b="1" i="1">
                <a:ea typeface="+mn-lt"/>
                <a:cs typeface="+mn-lt"/>
              </a:rPr>
              <a:t>Opportunity: </a:t>
            </a:r>
            <a:r>
              <a:rPr lang="en-US" sz="1000" i="1">
                <a:ea typeface="+mn-lt"/>
                <a:cs typeface="+mn-lt"/>
              </a:rPr>
              <a:t>Posting GL entries must happen immediately after approval. </a:t>
            </a:r>
          </a:p>
          <a:p>
            <a:pPr marL="171450" indent="-171450">
              <a:spcBef>
                <a:spcPts val="200"/>
              </a:spcBef>
              <a:spcAft>
                <a:spcPts val="200"/>
              </a:spcAft>
              <a:buFont typeface="Arial" panose="020B0604020202020204" pitchFamily="34" charset="0"/>
              <a:buChar char="•"/>
            </a:pPr>
            <a:r>
              <a:rPr lang="en-US" sz="1000" b="1" i="1">
                <a:ea typeface="+mn-lt"/>
                <a:cs typeface="+mn-lt"/>
              </a:rPr>
              <a:t>Opportunity: </a:t>
            </a:r>
            <a:r>
              <a:rPr lang="en-US" sz="1000">
                <a:ea typeface="+mn-lt"/>
                <a:cs typeface="+mn-lt"/>
              </a:rPr>
              <a:t>Segregation of tasks: one person needs to approve the depreciation calculation.</a:t>
            </a:r>
          </a:p>
          <a:p>
            <a:pPr marL="171450" indent="-171450">
              <a:spcBef>
                <a:spcPts val="200"/>
              </a:spcBef>
              <a:spcAft>
                <a:spcPts val="200"/>
              </a:spcAft>
              <a:buFont typeface="Arial" panose="020B0604020202020204" pitchFamily="34" charset="0"/>
              <a:buChar char="•"/>
            </a:pPr>
            <a:endParaRPr lang="en-US" sz="1000" b="1" i="1">
              <a:ea typeface="+mn-lt"/>
              <a:cs typeface="+mn-lt"/>
            </a:endParaRPr>
          </a:p>
          <a:p>
            <a:pPr marL="171450" indent="-171450">
              <a:spcBef>
                <a:spcPts val="200"/>
              </a:spcBef>
              <a:spcAft>
                <a:spcPts val="200"/>
              </a:spcAft>
              <a:buFont typeface="Arial" panose="020B0604020202020204" pitchFamily="34" charset="0"/>
              <a:buChar char="•"/>
            </a:pPr>
            <a:endParaRPr lang="en-US" sz="1000" b="1" i="1">
              <a:ea typeface="+mn-lt"/>
              <a:cs typeface="+mn-lt"/>
            </a:endParaRPr>
          </a:p>
          <a:p>
            <a:pPr marL="171450" indent="-171450">
              <a:spcBef>
                <a:spcPts val="200"/>
              </a:spcBef>
              <a:spcAft>
                <a:spcPts val="200"/>
              </a:spcAft>
              <a:buFont typeface="Arial" panose="020B0604020202020204" pitchFamily="34" charset="0"/>
              <a:buChar char="•"/>
            </a:pPr>
            <a:endParaRPr lang="en-US" sz="1000" b="1" i="1">
              <a:ea typeface="+mn-lt"/>
              <a:cs typeface="+mn-lt"/>
            </a:endParaRPr>
          </a:p>
        </p:txBody>
      </p:sp>
    </p:spTree>
    <p:extLst>
      <p:ext uri="{BB962C8B-B14F-4D97-AF65-F5344CB8AC3E}">
        <p14:creationId xmlns:p14="http://schemas.microsoft.com/office/powerpoint/2010/main" val="353105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38</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Year-end Process</a:t>
            </a:r>
          </a:p>
          <a:p>
            <a:endParaRPr lang="en-US" sz="3600">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0" y="1865011"/>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5" name="Image 4">
            <a:extLst>
              <a:ext uri="{FF2B5EF4-FFF2-40B4-BE49-F238E27FC236}">
                <a16:creationId xmlns:a16="http://schemas.microsoft.com/office/drawing/2014/main" id="{86937A0E-F0D4-4F19-AF50-DD260E25F5B6}"/>
              </a:ext>
            </a:extLst>
          </p:cNvPr>
          <p:cNvPicPr>
            <a:picLocks noChangeAspect="1"/>
          </p:cNvPicPr>
          <p:nvPr/>
        </p:nvPicPr>
        <p:blipFill>
          <a:blip r:embed="rId3"/>
          <a:stretch>
            <a:fillRect/>
          </a:stretch>
        </p:blipFill>
        <p:spPr>
          <a:xfrm>
            <a:off x="0" y="2604065"/>
            <a:ext cx="12192000" cy="1649870"/>
          </a:xfrm>
          <a:prstGeom prst="rect">
            <a:avLst/>
          </a:prstGeom>
        </p:spPr>
      </p:pic>
    </p:spTree>
    <p:extLst>
      <p:ext uri="{BB962C8B-B14F-4D97-AF65-F5344CB8AC3E}">
        <p14:creationId xmlns:p14="http://schemas.microsoft.com/office/powerpoint/2010/main" val="112778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E628-5151-405D-A18D-E8A7B38B2BE5}"/>
              </a:ext>
            </a:extLst>
          </p:cNvPr>
          <p:cNvSpPr>
            <a:spLocks noGrp="1"/>
          </p:cNvSpPr>
          <p:nvPr>
            <p:ph type="title"/>
          </p:nvPr>
        </p:nvSpPr>
        <p:spPr>
          <a:xfrm>
            <a:off x="638173" y="2800798"/>
            <a:ext cx="8154990" cy="443198"/>
          </a:xfrm>
        </p:spPr>
        <p:txBody>
          <a:bodyPr/>
          <a:lstStyle/>
          <a:p>
            <a:r>
              <a:rPr lang="en-CA" sz="3200">
                <a:cs typeface="Segoe UI Semibold"/>
              </a:rPr>
              <a:t>Other Revenues</a:t>
            </a:r>
            <a:endParaRPr lang="en-CA" sz="3200"/>
          </a:p>
        </p:txBody>
      </p:sp>
      <p:sp>
        <p:nvSpPr>
          <p:cNvPr id="4" name="Slide Number Placeholder 3">
            <a:extLst>
              <a:ext uri="{FF2B5EF4-FFF2-40B4-BE49-F238E27FC236}">
                <a16:creationId xmlns:a16="http://schemas.microsoft.com/office/drawing/2014/main" id="{ECCA53C4-FC03-4447-BA0C-2884CE9CDE4F}"/>
              </a:ext>
            </a:extLst>
          </p:cNvPr>
          <p:cNvSpPr>
            <a:spLocks noGrp="1"/>
          </p:cNvSpPr>
          <p:nvPr>
            <p:ph type="sldNum" sz="quarter" idx="4294967295"/>
          </p:nvPr>
        </p:nvSpPr>
        <p:spPr>
          <a:xfrm>
            <a:off x="11691938" y="6237288"/>
            <a:ext cx="500062" cy="249237"/>
          </a:xfrm>
        </p:spPr>
        <p:txBody>
          <a:bodyPr/>
          <a:lstStyle/>
          <a:p>
            <a:fld id="{524D1A82-BAD5-4898-8C77-C821410AB1EA}" type="slidenum">
              <a:rPr lang="en-CA" smtClean="0"/>
              <a:pPr/>
              <a:t>39</a:t>
            </a:fld>
            <a:endParaRPr lang="en-CA"/>
          </a:p>
        </p:txBody>
      </p:sp>
    </p:spTree>
    <p:extLst>
      <p:ext uri="{BB962C8B-B14F-4D97-AF65-F5344CB8AC3E}">
        <p14:creationId xmlns:p14="http://schemas.microsoft.com/office/powerpoint/2010/main" val="117752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7DA6D2-E6E3-466C-A5C6-33BCE4C30406}"/>
              </a:ext>
            </a:extLst>
          </p:cNvPr>
          <p:cNvSpPr>
            <a:spLocks noGrp="1"/>
          </p:cNvSpPr>
          <p:nvPr>
            <p:ph type="title"/>
          </p:nvPr>
        </p:nvSpPr>
        <p:spPr/>
        <p:txBody>
          <a:bodyPr/>
          <a:lstStyle/>
          <a:p>
            <a:r>
              <a:rPr lang="en-CA"/>
              <a:t>Project Goal and Objectives</a:t>
            </a:r>
          </a:p>
        </p:txBody>
      </p:sp>
      <p:sp>
        <p:nvSpPr>
          <p:cNvPr id="7" name="Text Placeholder 6">
            <a:extLst>
              <a:ext uri="{FF2B5EF4-FFF2-40B4-BE49-F238E27FC236}">
                <a16:creationId xmlns:a16="http://schemas.microsoft.com/office/drawing/2014/main" id="{15798218-6F41-48D1-83B8-726AA4E5CADC}"/>
              </a:ext>
            </a:extLst>
          </p:cNvPr>
          <p:cNvSpPr>
            <a:spLocks noGrp="1"/>
          </p:cNvSpPr>
          <p:nvPr>
            <p:ph type="body" idx="1"/>
          </p:nvPr>
        </p:nvSpPr>
        <p:spPr>
          <a:xfrm>
            <a:off x="651901" y="1578842"/>
            <a:ext cx="10915637" cy="312008"/>
          </a:xfrm>
        </p:spPr>
        <p:txBody>
          <a:bodyPr/>
          <a:lstStyle/>
          <a:p>
            <a:r>
              <a:rPr lang="en-CA"/>
              <a:t>Project Goal</a:t>
            </a:r>
          </a:p>
        </p:txBody>
      </p:sp>
      <p:sp>
        <p:nvSpPr>
          <p:cNvPr id="8" name="Content Placeholder 7">
            <a:extLst>
              <a:ext uri="{FF2B5EF4-FFF2-40B4-BE49-F238E27FC236}">
                <a16:creationId xmlns:a16="http://schemas.microsoft.com/office/drawing/2014/main" id="{B16C0232-4C06-47C5-989D-689483DD1C99}"/>
              </a:ext>
            </a:extLst>
          </p:cNvPr>
          <p:cNvSpPr>
            <a:spLocks noGrp="1"/>
          </p:cNvSpPr>
          <p:nvPr>
            <p:ph sz="quarter" idx="11"/>
          </p:nvPr>
        </p:nvSpPr>
        <p:spPr>
          <a:xfrm>
            <a:off x="642951" y="2056639"/>
            <a:ext cx="10922000" cy="611408"/>
          </a:xfrm>
        </p:spPr>
        <p:txBody>
          <a:bodyPr>
            <a:normAutofit/>
          </a:bodyPr>
          <a:lstStyle/>
          <a:p>
            <a:pPr marL="0" indent="0">
              <a:buNone/>
            </a:pPr>
            <a:r>
              <a:rPr lang="en-CA" sz="1600"/>
              <a:t>The Municipality of Casselman has engaged MNP to conduct a Financial System and Process Review, which aimed to assist the Municipality in maintaining its financial viability through implemented processes, systems, and polices. </a:t>
            </a:r>
          </a:p>
        </p:txBody>
      </p:sp>
      <p:sp>
        <p:nvSpPr>
          <p:cNvPr id="4" name="Slide Number Placeholder 3">
            <a:extLst>
              <a:ext uri="{FF2B5EF4-FFF2-40B4-BE49-F238E27FC236}">
                <a16:creationId xmlns:a16="http://schemas.microsoft.com/office/drawing/2014/main" id="{88D58939-0308-4452-A4E6-40716C2B1D72}"/>
              </a:ext>
            </a:extLst>
          </p:cNvPr>
          <p:cNvSpPr>
            <a:spLocks noGrp="1"/>
          </p:cNvSpPr>
          <p:nvPr>
            <p:ph type="sldNum" sz="quarter" idx="12"/>
          </p:nvPr>
        </p:nvSpPr>
        <p:spPr/>
        <p:txBody>
          <a:bodyPr/>
          <a:lstStyle/>
          <a:p>
            <a:fld id="{524D1A82-BAD5-4898-8C77-C821410AB1EA}" type="slidenum">
              <a:rPr lang="en-CA" smtClean="0"/>
              <a:pPr/>
              <a:t>4</a:t>
            </a:fld>
            <a:endParaRPr lang="en-CA"/>
          </a:p>
        </p:txBody>
      </p:sp>
      <p:sp>
        <p:nvSpPr>
          <p:cNvPr id="9" name="Text Placeholder 6">
            <a:extLst>
              <a:ext uri="{FF2B5EF4-FFF2-40B4-BE49-F238E27FC236}">
                <a16:creationId xmlns:a16="http://schemas.microsoft.com/office/drawing/2014/main" id="{074DD1A8-D173-43D3-A776-309E54FEC781}"/>
              </a:ext>
            </a:extLst>
          </p:cNvPr>
          <p:cNvSpPr txBox="1">
            <a:spLocks/>
          </p:cNvSpPr>
          <p:nvPr/>
        </p:nvSpPr>
        <p:spPr>
          <a:xfrm>
            <a:off x="634001" y="3039016"/>
            <a:ext cx="10915637" cy="312008"/>
          </a:xfrm>
          <a:prstGeom prst="rect">
            <a:avLst/>
          </a:prstGeom>
        </p:spPr>
        <p:txBody>
          <a:bodyPr vert="horz" wrap="square" lIns="0" tIns="0" rIns="0" bIns="0" rtlCol="0" anchor="t" anchorCtr="0">
            <a:spAutoFit/>
          </a:bodyPr>
          <a:lstStyle>
            <a:lvl1pPr marL="0" indent="0" algn="l" defTabSz="457200" rtl="0" eaLnBrk="1" latinLnBrk="0" hangingPunct="1">
              <a:lnSpc>
                <a:spcPct val="110000"/>
              </a:lnSpc>
              <a:spcBef>
                <a:spcPts val="900"/>
              </a:spcBef>
              <a:buClrTx/>
              <a:buSzPct val="100000"/>
              <a:buFont typeface="Arial" panose="020B0604020202020204" pitchFamily="34" charset="0"/>
              <a:buNone/>
              <a:defRPr lang="en-CA" sz="2000" b="0" kern="1200">
                <a:solidFill>
                  <a:schemeClr val="accent5"/>
                </a:solidFill>
                <a:latin typeface="+mj-lt"/>
                <a:ea typeface="Segoe UI Semibold" panose="020B0702040204020203" pitchFamily="34" charset="0"/>
                <a:cs typeface="Segoe UI Semibold" panose="020B0702040204020203" pitchFamily="34" charset="0"/>
                <a:sym typeface="MarkPro-Medium"/>
              </a:defRPr>
            </a:lvl1pPr>
            <a:lvl2pPr marL="457200" indent="0" algn="l" defTabSz="914400" rtl="0" eaLnBrk="1" latinLnBrk="0" hangingPunct="1">
              <a:lnSpc>
                <a:spcPct val="110000"/>
              </a:lnSpc>
              <a:spcBef>
                <a:spcPts val="600"/>
              </a:spcBef>
              <a:buClrTx/>
              <a:buSzPct val="90000"/>
              <a:buFont typeface="Arial" panose="020B0604020202020204" pitchFamily="34" charset="0"/>
              <a:buNone/>
              <a:defRPr sz="2000" b="1" kern="1200">
                <a:solidFill>
                  <a:schemeClr val="tx1"/>
                </a:solidFill>
                <a:latin typeface="+mn-lt"/>
                <a:ea typeface="Segoe UI Light" panose="020B0502040204020203" pitchFamily="34" charset="0"/>
                <a:cs typeface="Segoe UI Light" panose="020B0502040204020203" pitchFamily="34" charset="0"/>
              </a:defRPr>
            </a:lvl2pPr>
            <a:lvl3pPr marL="914400" indent="0" algn="l" defTabSz="914400" rtl="0" eaLnBrk="1" latinLnBrk="0" hangingPunct="1">
              <a:lnSpc>
                <a:spcPct val="110000"/>
              </a:lnSpc>
              <a:spcBef>
                <a:spcPts val="600"/>
              </a:spcBef>
              <a:buClrTx/>
              <a:buFont typeface="Arial" panose="020B0604020202020204" pitchFamily="34" charset="0"/>
              <a:buNone/>
              <a:defRPr sz="1800" b="1" kern="1200">
                <a:solidFill>
                  <a:schemeClr val="tx1"/>
                </a:solidFill>
                <a:latin typeface="+mn-lt"/>
                <a:ea typeface="Segoe UI Light" panose="020B0502040204020203" pitchFamily="34" charset="0"/>
                <a:cs typeface="Segoe UI Light" panose="020B0502040204020203" pitchFamily="34" charset="0"/>
              </a:defRPr>
            </a:lvl3pPr>
            <a:lvl4pPr marL="1371600" indent="0" algn="l" defTabSz="914400" rtl="0" eaLnBrk="1" latinLnBrk="0" hangingPunct="1">
              <a:lnSpc>
                <a:spcPct val="110000"/>
              </a:lnSpc>
              <a:spcBef>
                <a:spcPts val="600"/>
              </a:spcBef>
              <a:buClrTx/>
              <a:buFont typeface="Arial" panose="020B0604020202020204" pitchFamily="34" charset="0"/>
              <a:buNone/>
              <a:defRPr sz="1600" b="1" kern="1200">
                <a:solidFill>
                  <a:schemeClr val="tx1"/>
                </a:solidFill>
                <a:latin typeface="+mn-lt"/>
                <a:ea typeface="Segoe UI Light" panose="020B0502040204020203" pitchFamily="34" charset="0"/>
                <a:cs typeface="Segoe UI Light" panose="020B0502040204020203" pitchFamily="34" charset="0"/>
              </a:defRPr>
            </a:lvl4pPr>
            <a:lvl5pPr marL="1828800" indent="0" algn="l" defTabSz="914400" rtl="0" eaLnBrk="1" latinLnBrk="0" hangingPunct="1">
              <a:lnSpc>
                <a:spcPct val="110000"/>
              </a:lnSpc>
              <a:spcBef>
                <a:spcPts val="600"/>
              </a:spcBef>
              <a:buClrTx/>
              <a:buFont typeface="Arial" panose="020B0604020202020204" pitchFamily="34" charset="0"/>
              <a:buNone/>
              <a:defRPr sz="1600" b="1" kern="1200">
                <a:solidFill>
                  <a:schemeClr val="tx1"/>
                </a:solidFill>
                <a:latin typeface="+mn-lt"/>
                <a:ea typeface="Segoe UI Light" panose="020B0502040204020203" pitchFamily="34" charset="0"/>
                <a:cs typeface="Segoe UI Light" panose="020B0502040204020203" pitchFamily="34"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CA"/>
              <a:t>Project Objectives</a:t>
            </a:r>
          </a:p>
        </p:txBody>
      </p:sp>
      <p:sp>
        <p:nvSpPr>
          <p:cNvPr id="10" name="Content Placeholder 7">
            <a:extLst>
              <a:ext uri="{FF2B5EF4-FFF2-40B4-BE49-F238E27FC236}">
                <a16:creationId xmlns:a16="http://schemas.microsoft.com/office/drawing/2014/main" id="{E72DDE65-621F-4A42-9586-955796D1D8C7}"/>
              </a:ext>
            </a:extLst>
          </p:cNvPr>
          <p:cNvSpPr txBox="1">
            <a:spLocks/>
          </p:cNvSpPr>
          <p:nvPr/>
        </p:nvSpPr>
        <p:spPr>
          <a:xfrm>
            <a:off x="634001" y="3527804"/>
            <a:ext cx="10922000" cy="1574012"/>
          </a:xfrm>
          <a:prstGeom prst="rect">
            <a:avLst/>
          </a:prstGeom>
        </p:spPr>
        <p:txBody>
          <a:bodyPr vert="horz" lIns="0" tIns="0" rIns="0" bIns="0" rtlCol="0">
            <a:normAutofit fontScale="92500" lnSpcReduction="10000"/>
          </a:bodyPr>
          <a:lst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600"/>
              <a:t>The Report is intended to provide the Municipality a summary of MNP’s current state observations and to offer recommendations in regards to improvement and optimization opportunities to help the Finance Department become more operationally effective and efficient. </a:t>
            </a:r>
          </a:p>
          <a:p>
            <a:pPr marL="0" indent="0">
              <a:buNone/>
            </a:pPr>
            <a:r>
              <a:rPr lang="en-CA" sz="1600">
                <a:cs typeface="Segoe UI Light"/>
                <a:sym typeface="MarkPro-Medium"/>
              </a:rPr>
              <a:t>In addition, this Report also provides the </a:t>
            </a:r>
            <a:r>
              <a:rPr lang="en-CA" sz="1600"/>
              <a:t>Municipality</a:t>
            </a:r>
            <a:r>
              <a:rPr lang="en-CA" sz="1600">
                <a:cs typeface="Segoe UI Light"/>
                <a:sym typeface="MarkPro-Medium"/>
              </a:rPr>
              <a:t> with an Implementation Plan and Change Management best practices that may be used </a:t>
            </a:r>
            <a:r>
              <a:rPr lang="en-CA" sz="1600">
                <a:cs typeface="Segoe UI Semibold"/>
              </a:rPr>
              <a:t>to identify the work that needs to be done, identify quick wins and prioritize further projects, some that may be completed with existing staff and others that may require external support. </a:t>
            </a:r>
          </a:p>
          <a:p>
            <a:pPr marL="0" indent="0">
              <a:buFont typeface="Arial" panose="020B0604020202020204" pitchFamily="34" charset="0"/>
              <a:buNone/>
            </a:pPr>
            <a:endParaRPr lang="en-CA" sz="1600"/>
          </a:p>
          <a:p>
            <a:pPr marL="0" indent="0">
              <a:buFont typeface="Arial" panose="020B0604020202020204" pitchFamily="34" charset="0"/>
              <a:buNone/>
            </a:pPr>
            <a:endParaRPr lang="en-CA" sz="1600"/>
          </a:p>
          <a:p>
            <a:pPr marL="0" indent="0">
              <a:buFont typeface="Arial" panose="020B0604020202020204" pitchFamily="34" charset="0"/>
              <a:buNone/>
            </a:pPr>
            <a:endParaRPr lang="en-CA" sz="1600"/>
          </a:p>
        </p:txBody>
      </p:sp>
    </p:spTree>
    <p:extLst>
      <p:ext uri="{BB962C8B-B14F-4D97-AF65-F5344CB8AC3E}">
        <p14:creationId xmlns:p14="http://schemas.microsoft.com/office/powerpoint/2010/main" val="350480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DFCFF-76C1-4823-A4A5-70F8EFD06AEE}"/>
              </a:ext>
            </a:extLst>
          </p:cNvPr>
          <p:cNvSpPr>
            <a:spLocks noGrp="1"/>
          </p:cNvSpPr>
          <p:nvPr>
            <p:ph type="title"/>
          </p:nvPr>
        </p:nvSpPr>
        <p:spPr>
          <a:xfrm>
            <a:off x="642951" y="644272"/>
            <a:ext cx="10913050" cy="443198"/>
          </a:xfrm>
        </p:spPr>
        <p:txBody>
          <a:bodyPr/>
          <a:lstStyle/>
          <a:p>
            <a:r>
              <a:rPr lang="en-CA"/>
              <a:t>Recreation Process</a:t>
            </a:r>
          </a:p>
        </p:txBody>
      </p:sp>
      <p:sp>
        <p:nvSpPr>
          <p:cNvPr id="2" name="Slide Number Placeholder 1">
            <a:extLst>
              <a:ext uri="{FF2B5EF4-FFF2-40B4-BE49-F238E27FC236}">
                <a16:creationId xmlns:a16="http://schemas.microsoft.com/office/drawing/2014/main" id="{B1E2D2DE-AC20-471B-ACC0-B46B011E9238}"/>
              </a:ext>
            </a:extLst>
          </p:cNvPr>
          <p:cNvSpPr>
            <a:spLocks noGrp="1"/>
          </p:cNvSpPr>
          <p:nvPr>
            <p:ph type="sldNum" sz="quarter" idx="10"/>
          </p:nvPr>
        </p:nvSpPr>
        <p:spPr/>
        <p:txBody>
          <a:bodyPr/>
          <a:lstStyle/>
          <a:p>
            <a:fld id="{524D1A82-BAD5-4898-8C77-C821410AB1EA}" type="slidenum">
              <a:rPr lang="en-CA" smtClean="0"/>
              <a:t>40</a:t>
            </a:fld>
            <a:endParaRPr lang="en-CA"/>
          </a:p>
        </p:txBody>
      </p:sp>
      <p:sp>
        <p:nvSpPr>
          <p:cNvPr id="40" name="Text Placeholder 4">
            <a:extLst>
              <a:ext uri="{FF2B5EF4-FFF2-40B4-BE49-F238E27FC236}">
                <a16:creationId xmlns:a16="http://schemas.microsoft.com/office/drawing/2014/main" id="{9BE6C838-25C7-4C93-A691-AC57D0E25EAC}"/>
              </a:ext>
            </a:extLst>
          </p:cNvPr>
          <p:cNvSpPr>
            <a:spLocks noGrp="1"/>
          </p:cNvSpPr>
          <p:nvPr>
            <p:ph type="body" idx="1"/>
          </p:nvPr>
        </p:nvSpPr>
        <p:spPr>
          <a:xfrm>
            <a:off x="642951" y="1087470"/>
            <a:ext cx="10915637" cy="218393"/>
          </a:xfrm>
        </p:spPr>
        <p:txBody>
          <a:bodyPr/>
          <a:lstStyle/>
          <a:p>
            <a:r>
              <a:rPr lang="en-CA" sz="1400"/>
              <a:t>Current State Analysis</a:t>
            </a:r>
          </a:p>
        </p:txBody>
      </p:sp>
      <p:pic>
        <p:nvPicPr>
          <p:cNvPr id="5" name="Picture 4">
            <a:extLst>
              <a:ext uri="{FF2B5EF4-FFF2-40B4-BE49-F238E27FC236}">
                <a16:creationId xmlns:a16="http://schemas.microsoft.com/office/drawing/2014/main" id="{9AEDF564-905A-42E2-A290-2FE907B66508}"/>
              </a:ext>
            </a:extLst>
          </p:cNvPr>
          <p:cNvPicPr>
            <a:picLocks noChangeAspect="1"/>
          </p:cNvPicPr>
          <p:nvPr/>
        </p:nvPicPr>
        <p:blipFill>
          <a:blip r:embed="rId2"/>
          <a:stretch>
            <a:fillRect/>
          </a:stretch>
        </p:blipFill>
        <p:spPr>
          <a:xfrm>
            <a:off x="642951" y="4032070"/>
            <a:ext cx="5441400" cy="2595569"/>
          </a:xfrm>
          <a:prstGeom prst="rect">
            <a:avLst/>
          </a:prstGeom>
        </p:spPr>
      </p:pic>
      <p:pic>
        <p:nvPicPr>
          <p:cNvPr id="7" name="Picture 6">
            <a:extLst>
              <a:ext uri="{FF2B5EF4-FFF2-40B4-BE49-F238E27FC236}">
                <a16:creationId xmlns:a16="http://schemas.microsoft.com/office/drawing/2014/main" id="{3C836F56-6838-460B-88E6-D889A3429E6F}"/>
              </a:ext>
            </a:extLst>
          </p:cNvPr>
          <p:cNvPicPr>
            <a:picLocks noChangeAspect="1"/>
          </p:cNvPicPr>
          <p:nvPr/>
        </p:nvPicPr>
        <p:blipFill>
          <a:blip r:embed="rId3"/>
          <a:stretch>
            <a:fillRect/>
          </a:stretch>
        </p:blipFill>
        <p:spPr>
          <a:xfrm>
            <a:off x="642951" y="1661956"/>
            <a:ext cx="5453050" cy="2030424"/>
          </a:xfrm>
          <a:prstGeom prst="rect">
            <a:avLst/>
          </a:prstGeom>
        </p:spPr>
      </p:pic>
      <p:sp>
        <p:nvSpPr>
          <p:cNvPr id="9" name="Text Placeholder 5">
            <a:extLst>
              <a:ext uri="{FF2B5EF4-FFF2-40B4-BE49-F238E27FC236}">
                <a16:creationId xmlns:a16="http://schemas.microsoft.com/office/drawing/2014/main" id="{B98B56B3-509F-44E8-94B3-95A6E20B8C7E}"/>
              </a:ext>
            </a:extLst>
          </p:cNvPr>
          <p:cNvSpPr txBox="1">
            <a:spLocks/>
          </p:cNvSpPr>
          <p:nvPr/>
        </p:nvSpPr>
        <p:spPr>
          <a:xfrm>
            <a:off x="7642091" y="1416619"/>
            <a:ext cx="3328732" cy="249620"/>
          </a:xfrm>
          <a:prstGeom prst="rect">
            <a:avLst/>
          </a:prstGeom>
        </p:spPr>
        <p:txBody>
          <a:bodyPr vert="horz" wrap="square" lIns="0" tIns="0" rIns="0" bIns="0" rtlCol="0" anchor="t" anchorCtr="0">
            <a:spAutoFit/>
          </a:bodyPr>
          <a:lstStyle>
            <a:lvl1pPr marL="0" indent="0" algn="l" defTabSz="457200" rtl="0" eaLnBrk="1" latinLnBrk="0" hangingPunct="1">
              <a:lnSpc>
                <a:spcPct val="110000"/>
              </a:lnSpc>
              <a:spcBef>
                <a:spcPts val="900"/>
              </a:spcBef>
              <a:buClrTx/>
              <a:buSzPct val="100000"/>
              <a:buFont typeface="Arial" panose="020B0604020202020204" pitchFamily="34" charset="0"/>
              <a:buNone/>
              <a:defRPr lang="en-CA" sz="2000" b="0" kern="1200">
                <a:solidFill>
                  <a:schemeClr val="accent5"/>
                </a:solidFill>
                <a:latin typeface="+mj-lt"/>
                <a:ea typeface="Segoe UI Semibold" panose="020B0702040204020203" pitchFamily="34" charset="0"/>
                <a:cs typeface="Segoe UI Semibold" panose="020B0702040204020203" pitchFamily="34" charset="0"/>
                <a:sym typeface="MarkPro-Medium"/>
              </a:defRPr>
            </a:lvl1pPr>
            <a:lvl2pPr marL="457200" indent="0" algn="l" defTabSz="914400" rtl="0" eaLnBrk="1" latinLnBrk="0" hangingPunct="1">
              <a:lnSpc>
                <a:spcPct val="110000"/>
              </a:lnSpc>
              <a:spcBef>
                <a:spcPts val="600"/>
              </a:spcBef>
              <a:buClrTx/>
              <a:buSzPct val="90000"/>
              <a:buFont typeface="Arial" panose="020B0604020202020204" pitchFamily="34" charset="0"/>
              <a:buNone/>
              <a:defRPr sz="2000" b="1" kern="1200">
                <a:solidFill>
                  <a:schemeClr val="tx1"/>
                </a:solidFill>
                <a:latin typeface="+mn-lt"/>
                <a:ea typeface="Segoe UI Light" panose="020B0502040204020203" pitchFamily="34" charset="0"/>
                <a:cs typeface="Segoe UI Light" panose="020B0502040204020203" pitchFamily="34" charset="0"/>
              </a:defRPr>
            </a:lvl2pPr>
            <a:lvl3pPr marL="914400" indent="0" algn="l" defTabSz="914400" rtl="0" eaLnBrk="1" latinLnBrk="0" hangingPunct="1">
              <a:lnSpc>
                <a:spcPct val="110000"/>
              </a:lnSpc>
              <a:spcBef>
                <a:spcPts val="600"/>
              </a:spcBef>
              <a:buClrTx/>
              <a:buFont typeface="Arial" panose="020B0604020202020204" pitchFamily="34" charset="0"/>
              <a:buNone/>
              <a:defRPr sz="1800" b="1" kern="1200">
                <a:solidFill>
                  <a:schemeClr val="tx1"/>
                </a:solidFill>
                <a:latin typeface="+mn-lt"/>
                <a:ea typeface="Segoe UI Light" panose="020B0502040204020203" pitchFamily="34" charset="0"/>
                <a:cs typeface="Segoe UI Light" panose="020B0502040204020203" pitchFamily="34" charset="0"/>
              </a:defRPr>
            </a:lvl3pPr>
            <a:lvl4pPr marL="1371600" indent="0" algn="l" defTabSz="914400" rtl="0" eaLnBrk="1" latinLnBrk="0" hangingPunct="1">
              <a:lnSpc>
                <a:spcPct val="110000"/>
              </a:lnSpc>
              <a:spcBef>
                <a:spcPts val="600"/>
              </a:spcBef>
              <a:buClrTx/>
              <a:buFont typeface="Arial" panose="020B0604020202020204" pitchFamily="34" charset="0"/>
              <a:buNone/>
              <a:defRPr sz="1600" b="1" kern="1200">
                <a:solidFill>
                  <a:schemeClr val="tx1"/>
                </a:solidFill>
                <a:latin typeface="+mn-lt"/>
                <a:ea typeface="Segoe UI Light" panose="020B0502040204020203" pitchFamily="34" charset="0"/>
                <a:cs typeface="Segoe UI Light" panose="020B0502040204020203" pitchFamily="34" charset="0"/>
              </a:defRPr>
            </a:lvl4pPr>
            <a:lvl5pPr marL="1828800" indent="0" algn="l" defTabSz="914400" rtl="0" eaLnBrk="1" latinLnBrk="0" hangingPunct="1">
              <a:lnSpc>
                <a:spcPct val="110000"/>
              </a:lnSpc>
              <a:spcBef>
                <a:spcPts val="600"/>
              </a:spcBef>
              <a:buClrTx/>
              <a:buFont typeface="Arial" panose="020B0604020202020204" pitchFamily="34" charset="0"/>
              <a:buNone/>
              <a:defRPr sz="1600" b="1" kern="1200">
                <a:solidFill>
                  <a:schemeClr val="tx1"/>
                </a:solidFill>
                <a:latin typeface="+mn-lt"/>
                <a:ea typeface="Segoe UI Light" panose="020B0502040204020203" pitchFamily="34" charset="0"/>
                <a:cs typeface="Segoe UI Light" panose="020B0502040204020203" pitchFamily="34"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CA" sz="1600"/>
              <a:t>Process Pain Points &amp; Opportunities</a:t>
            </a:r>
          </a:p>
        </p:txBody>
      </p:sp>
      <p:sp>
        <p:nvSpPr>
          <p:cNvPr id="10" name="Rectangle 9">
            <a:extLst>
              <a:ext uri="{FF2B5EF4-FFF2-40B4-BE49-F238E27FC236}">
                <a16:creationId xmlns:a16="http://schemas.microsoft.com/office/drawing/2014/main" id="{E0BFFF86-56E0-4488-9A01-DE5BCDD42F4B}"/>
              </a:ext>
            </a:extLst>
          </p:cNvPr>
          <p:cNvSpPr/>
          <p:nvPr/>
        </p:nvSpPr>
        <p:spPr>
          <a:xfrm>
            <a:off x="6572085" y="3710932"/>
            <a:ext cx="4659334" cy="553998"/>
          </a:xfrm>
          <a:prstGeom prst="rect">
            <a:avLst/>
          </a:prstGeom>
        </p:spPr>
        <p:txBody>
          <a:bodyPr wrap="square">
            <a:noAutofit/>
          </a:bodyPr>
          <a:lstStyle/>
          <a:p>
            <a:pPr marL="171450" indent="-171450">
              <a:buFont typeface="Arial" panose="020B0604020202020204" pitchFamily="34" charset="0"/>
              <a:buChar char="•"/>
            </a:pPr>
            <a:endParaRPr lang="en-US" sz="1000"/>
          </a:p>
        </p:txBody>
      </p:sp>
      <p:sp>
        <p:nvSpPr>
          <p:cNvPr id="12" name="Rectangle 11">
            <a:extLst>
              <a:ext uri="{FF2B5EF4-FFF2-40B4-BE49-F238E27FC236}">
                <a16:creationId xmlns:a16="http://schemas.microsoft.com/office/drawing/2014/main" id="{E478537D-3176-46F0-8DBB-4F9C89430A37}"/>
              </a:ext>
            </a:extLst>
          </p:cNvPr>
          <p:cNvSpPr/>
          <p:nvPr/>
        </p:nvSpPr>
        <p:spPr>
          <a:xfrm>
            <a:off x="7328055" y="1896035"/>
            <a:ext cx="4104919" cy="3433819"/>
          </a:xfrm>
          <a:prstGeom prst="rect">
            <a:avLst/>
          </a:prstGeom>
        </p:spPr>
        <p:txBody>
          <a:bodyPr wrap="square">
            <a:noAutofit/>
          </a:bodyPr>
          <a:lstStyle/>
          <a:p>
            <a:pPr marL="171450" indent="-171450">
              <a:buFont typeface="Arial" panose="020B0604020202020204" pitchFamily="34" charset="0"/>
              <a:buChar char="•"/>
            </a:pPr>
            <a:r>
              <a:rPr lang="en-US" sz="1000"/>
              <a:t>Lack of a standardized contract. </a:t>
            </a:r>
            <a:r>
              <a:rPr lang="en-US" sz="1000" b="1" i="1"/>
              <a:t>Opportunity:</a:t>
            </a:r>
            <a:r>
              <a:rPr lang="en-US" sz="1000" i="1"/>
              <a:t> Pre-approved standard contract specifications will enable reductions in the number of approvals required throughout the process, promoting automated and efficient workflows.</a:t>
            </a:r>
          </a:p>
          <a:p>
            <a:pPr marL="171450" indent="-171450">
              <a:buFont typeface="Arial" panose="020B0604020202020204" pitchFamily="34" charset="0"/>
              <a:buChar char="•"/>
            </a:pPr>
            <a:r>
              <a:rPr lang="en-US" sz="1000"/>
              <a:t>Documentation is managed in hard-copy. </a:t>
            </a:r>
            <a:r>
              <a:rPr lang="en-US" sz="1000" b="1" i="1"/>
              <a:t>Opportunity: </a:t>
            </a:r>
            <a:r>
              <a:rPr lang="en-US" sz="1000" i="1"/>
              <a:t>Attachment of rental contracts with room and/or ice rental invoices must happen via the organization’s SharePoint, supporting centralized record-keeping.</a:t>
            </a:r>
          </a:p>
          <a:p>
            <a:pPr marL="171450" indent="-171450">
              <a:buFont typeface="Arial" panose="020B0604020202020204" pitchFamily="34" charset="0"/>
              <a:buChar char="•"/>
            </a:pPr>
            <a:r>
              <a:rPr lang="en-US" sz="1000" b="1" i="1"/>
              <a:t>Opportunity : </a:t>
            </a:r>
            <a:r>
              <a:rPr lang="en-CA" sz="1000" i="1"/>
              <a:t>Manual approvals will only be required for contracts that differ from pre-approved standard specifications, reducing processing times and workload for the Director of Recreation. </a:t>
            </a:r>
          </a:p>
          <a:p>
            <a:pPr marL="171450" indent="-171450">
              <a:buFont typeface="Arial" panose="020B0604020202020204" pitchFamily="34" charset="0"/>
              <a:buChar char="•"/>
            </a:pPr>
            <a:r>
              <a:rPr lang="en-US" sz="1000"/>
              <a:t>Currently, payments are registered in Booking. </a:t>
            </a:r>
            <a:r>
              <a:rPr lang="en-US" sz="1000" b="1" i="1"/>
              <a:t>Opportunity :</a:t>
            </a:r>
            <a:r>
              <a:rPr lang="en-US" sz="1000" i="1"/>
              <a:t>The Booking app would only be used for contracts and invoice management, while manual entries for deposits in VADIM would still be required to connect the two.</a:t>
            </a:r>
          </a:p>
          <a:p>
            <a:pPr marL="171450" indent="-171450">
              <a:buFont typeface="Arial" panose="020B0604020202020204" pitchFamily="34" charset="0"/>
              <a:buChar char="•"/>
            </a:pPr>
            <a:r>
              <a:rPr lang="en-US" sz="1000"/>
              <a:t>The current process requires the Department to take the arena deposit to the bank. </a:t>
            </a:r>
            <a:r>
              <a:rPr lang="en-US" sz="1000" b="1" i="1"/>
              <a:t>Opportunity: </a:t>
            </a:r>
            <a:r>
              <a:rPr lang="en-US" sz="1000" i="1"/>
              <a:t>A transition to digital payments will improve record-keeping capabilities, while also reducing time requirements from physical deliveries and pickups of funds. </a:t>
            </a:r>
          </a:p>
          <a:p>
            <a:pPr marL="171450" indent="-171450">
              <a:buFont typeface="Arial" panose="020B0604020202020204" pitchFamily="34" charset="0"/>
              <a:buChar char="•"/>
            </a:pPr>
            <a:r>
              <a:rPr lang="en-US" sz="1000" b="1" i="1"/>
              <a:t>Opportunity: </a:t>
            </a:r>
            <a:r>
              <a:rPr lang="en-US" sz="1000" i="1"/>
              <a:t>The implementation and optimization of an Excel spreadsheet will allow for customized data tracking and visualization, which also helping to minimize double-entries, manual tasks, and input errors.</a:t>
            </a:r>
          </a:p>
          <a:p>
            <a:pPr marL="171450" indent="-171450">
              <a:buFont typeface="Arial" panose="020B0604020202020204" pitchFamily="34" charset="0"/>
              <a:buChar char="•"/>
            </a:pPr>
            <a:r>
              <a:rPr lang="en-US" sz="1000"/>
              <a:t>Lack of end-of-month reporting. </a:t>
            </a:r>
            <a:r>
              <a:rPr lang="en-US" sz="1000" b="1" i="1"/>
              <a:t>Opportunity: </a:t>
            </a:r>
            <a:r>
              <a:rPr lang="en-US" sz="1000" i="1"/>
              <a:t>End-of-month reporting by the Recreation team will be required for all payments received and to-be-received, for review by the Treasurer, to ensure updated tracking.</a:t>
            </a:r>
          </a:p>
          <a:p>
            <a:pPr marL="171450" indent="-171450">
              <a:buFont typeface="Arial" panose="020B0604020202020204" pitchFamily="34" charset="0"/>
              <a:buChar char="•"/>
            </a:pPr>
            <a:endParaRPr lang="en-US" sz="1000"/>
          </a:p>
          <a:p>
            <a:endParaRPr lang="en-CA" sz="1000"/>
          </a:p>
          <a:p>
            <a:pPr marL="171450" indent="-171450">
              <a:buFont typeface="Arial" panose="020B0604020202020204" pitchFamily="34" charset="0"/>
              <a:buChar char="•"/>
            </a:pPr>
            <a:endParaRPr lang="en-US" sz="1000"/>
          </a:p>
          <a:p>
            <a:pPr marL="171450" indent="-171450">
              <a:buFont typeface="Arial" panose="020B0604020202020204" pitchFamily="34" charset="0"/>
              <a:buChar char="•"/>
            </a:pPr>
            <a:endParaRPr lang="en-CA" sz="1000"/>
          </a:p>
        </p:txBody>
      </p:sp>
      <p:sp>
        <p:nvSpPr>
          <p:cNvPr id="13" name="Rectangle 12">
            <a:extLst>
              <a:ext uri="{FF2B5EF4-FFF2-40B4-BE49-F238E27FC236}">
                <a16:creationId xmlns:a16="http://schemas.microsoft.com/office/drawing/2014/main" id="{44E657D6-FBAC-4597-B549-F9E76EDB01CD}"/>
              </a:ext>
            </a:extLst>
          </p:cNvPr>
          <p:cNvSpPr/>
          <p:nvPr/>
        </p:nvSpPr>
        <p:spPr>
          <a:xfrm>
            <a:off x="6572084" y="2574863"/>
            <a:ext cx="4659335" cy="526641"/>
          </a:xfrm>
          <a:prstGeom prst="rect">
            <a:avLst/>
          </a:prstGeom>
        </p:spPr>
        <p:txBody>
          <a:bodyPr wrap="square">
            <a:noAutofit/>
          </a:bodyPr>
          <a:lstStyle/>
          <a:p>
            <a:pPr marL="171450" indent="-171450">
              <a:buFont typeface="Arial" panose="020B0604020202020204" pitchFamily="34" charset="0"/>
              <a:buChar char="•"/>
            </a:pPr>
            <a:endParaRPr lang="en-CA" sz="1000"/>
          </a:p>
        </p:txBody>
      </p:sp>
      <p:sp>
        <p:nvSpPr>
          <p:cNvPr id="14" name="Rectangle 13">
            <a:extLst>
              <a:ext uri="{FF2B5EF4-FFF2-40B4-BE49-F238E27FC236}">
                <a16:creationId xmlns:a16="http://schemas.microsoft.com/office/drawing/2014/main" id="{D4B9418B-6191-4945-B5DB-80EA28585EDF}"/>
              </a:ext>
            </a:extLst>
          </p:cNvPr>
          <p:cNvSpPr/>
          <p:nvPr/>
        </p:nvSpPr>
        <p:spPr>
          <a:xfrm>
            <a:off x="6572084" y="3129219"/>
            <a:ext cx="4659335" cy="553998"/>
          </a:xfrm>
          <a:prstGeom prst="rect">
            <a:avLst/>
          </a:prstGeom>
        </p:spPr>
        <p:txBody>
          <a:bodyPr wrap="square">
            <a:noAutofit/>
          </a:bodyPr>
          <a:lstStyle/>
          <a:p>
            <a:pPr marL="171450" indent="-171450">
              <a:buFont typeface="Arial" panose="020B0604020202020204" pitchFamily="34" charset="0"/>
              <a:buChar char="•"/>
            </a:pPr>
            <a:endParaRPr lang="en-CA" sz="1000"/>
          </a:p>
        </p:txBody>
      </p:sp>
      <p:sp>
        <p:nvSpPr>
          <p:cNvPr id="15" name="Rectangle 14">
            <a:extLst>
              <a:ext uri="{FF2B5EF4-FFF2-40B4-BE49-F238E27FC236}">
                <a16:creationId xmlns:a16="http://schemas.microsoft.com/office/drawing/2014/main" id="{966A0E42-7EF2-4006-AFCD-D6C80A13EECD}"/>
              </a:ext>
            </a:extLst>
          </p:cNvPr>
          <p:cNvSpPr/>
          <p:nvPr/>
        </p:nvSpPr>
        <p:spPr>
          <a:xfrm>
            <a:off x="6563213" y="4292645"/>
            <a:ext cx="4659334" cy="387111"/>
          </a:xfrm>
          <a:prstGeom prst="rect">
            <a:avLst/>
          </a:prstGeom>
        </p:spPr>
        <p:txBody>
          <a:bodyPr wrap="square">
            <a:noAutofit/>
          </a:bodyPr>
          <a:lstStyle/>
          <a:p>
            <a:pPr marL="171450" indent="-171450">
              <a:buFont typeface="Arial" panose="020B0604020202020204" pitchFamily="34" charset="0"/>
              <a:buChar char="•"/>
            </a:pPr>
            <a:endParaRPr lang="en-US" sz="1000"/>
          </a:p>
        </p:txBody>
      </p:sp>
      <p:sp>
        <p:nvSpPr>
          <p:cNvPr id="16" name="Rectangle 15">
            <a:extLst>
              <a:ext uri="{FF2B5EF4-FFF2-40B4-BE49-F238E27FC236}">
                <a16:creationId xmlns:a16="http://schemas.microsoft.com/office/drawing/2014/main" id="{C01EF7CD-3409-43E7-8FA5-85374EED2928}"/>
              </a:ext>
            </a:extLst>
          </p:cNvPr>
          <p:cNvSpPr/>
          <p:nvPr/>
        </p:nvSpPr>
        <p:spPr>
          <a:xfrm>
            <a:off x="6563213" y="4707471"/>
            <a:ext cx="4659334" cy="535542"/>
          </a:xfrm>
          <a:prstGeom prst="rect">
            <a:avLst/>
          </a:prstGeom>
        </p:spPr>
        <p:txBody>
          <a:bodyPr wrap="square">
            <a:noAutofit/>
          </a:bodyPr>
          <a:lstStyle/>
          <a:p>
            <a:pPr marL="171450" indent="-171450">
              <a:buFont typeface="Arial" panose="020B0604020202020204" pitchFamily="34" charset="0"/>
              <a:buChar char="•"/>
            </a:pPr>
            <a:endParaRPr lang="en-US" sz="1000"/>
          </a:p>
        </p:txBody>
      </p:sp>
      <p:sp>
        <p:nvSpPr>
          <p:cNvPr id="18" name="TextBox 6">
            <a:extLst>
              <a:ext uri="{FF2B5EF4-FFF2-40B4-BE49-F238E27FC236}">
                <a16:creationId xmlns:a16="http://schemas.microsoft.com/office/drawing/2014/main" id="{F49CFFEB-5EA2-49DF-B7E4-A93291D50FE8}"/>
              </a:ext>
            </a:extLst>
          </p:cNvPr>
          <p:cNvSpPr txBox="1"/>
          <p:nvPr/>
        </p:nvSpPr>
        <p:spPr>
          <a:xfrm>
            <a:off x="656604" y="1431086"/>
            <a:ext cx="10915637" cy="436786"/>
          </a:xfrm>
          <a:prstGeom prst="rect">
            <a:avLst/>
          </a:prstGeom>
        </p:spPr>
        <p:txBody>
          <a:bodyPr vert="horz" wrap="square" lIns="0" tIns="0" rIns="0" bIns="0" rtlCol="0" anchor="t" anchorCtr="0">
            <a:normAutofit/>
          </a:bodyPr>
          <a:lstStyle/>
          <a:p>
            <a:r>
              <a:rPr lang="en-US" sz="1050">
                <a:solidFill>
                  <a:schemeClr val="accent4"/>
                </a:solidFill>
                <a:latin typeface="+mj-lt"/>
                <a:cs typeface="Segoe UI Semibold" panose="020B0702040204020203" pitchFamily="34" charset="0"/>
              </a:rPr>
              <a:t>Current State Process Map</a:t>
            </a:r>
          </a:p>
        </p:txBody>
      </p:sp>
      <p:sp>
        <p:nvSpPr>
          <p:cNvPr id="19" name="TextBox 6">
            <a:extLst>
              <a:ext uri="{FF2B5EF4-FFF2-40B4-BE49-F238E27FC236}">
                <a16:creationId xmlns:a16="http://schemas.microsoft.com/office/drawing/2014/main" id="{083E0E91-FAEE-4CE8-870B-0898084D743D}"/>
              </a:ext>
            </a:extLst>
          </p:cNvPr>
          <p:cNvSpPr txBox="1"/>
          <p:nvPr/>
        </p:nvSpPr>
        <p:spPr>
          <a:xfrm>
            <a:off x="656604" y="3813677"/>
            <a:ext cx="10915637" cy="436786"/>
          </a:xfrm>
          <a:prstGeom prst="rect">
            <a:avLst/>
          </a:prstGeom>
        </p:spPr>
        <p:txBody>
          <a:bodyPr vert="horz" wrap="square" lIns="0" tIns="0" rIns="0" bIns="0" rtlCol="0" anchor="t" anchorCtr="0">
            <a:normAutofit/>
          </a:bodyPr>
          <a:lstStyle/>
          <a:p>
            <a:r>
              <a:rPr lang="en-US" sz="1050">
                <a:solidFill>
                  <a:schemeClr val="accent4"/>
                </a:solidFill>
                <a:latin typeface="+mj-lt"/>
                <a:cs typeface="Segoe UI Semibold" panose="020B0702040204020203" pitchFamily="34" charset="0"/>
              </a:rPr>
              <a:t>Future State Modifications Process Map</a:t>
            </a:r>
          </a:p>
        </p:txBody>
      </p:sp>
    </p:spTree>
    <p:extLst>
      <p:ext uri="{BB962C8B-B14F-4D97-AF65-F5344CB8AC3E}">
        <p14:creationId xmlns:p14="http://schemas.microsoft.com/office/powerpoint/2010/main" val="48550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DFCFF-76C1-4823-A4A5-70F8EFD06AEE}"/>
              </a:ext>
            </a:extLst>
          </p:cNvPr>
          <p:cNvSpPr>
            <a:spLocks noGrp="1"/>
          </p:cNvSpPr>
          <p:nvPr>
            <p:ph type="title"/>
          </p:nvPr>
        </p:nvSpPr>
        <p:spPr>
          <a:xfrm>
            <a:off x="642951" y="644272"/>
            <a:ext cx="10913050" cy="443198"/>
          </a:xfrm>
        </p:spPr>
        <p:txBody>
          <a:bodyPr wrap="square" anchor="t">
            <a:normAutofit/>
          </a:bodyPr>
          <a:lstStyle/>
          <a:p>
            <a:r>
              <a:rPr lang="en-CA"/>
              <a:t>Recreation Process</a:t>
            </a:r>
          </a:p>
        </p:txBody>
      </p:sp>
      <p:sp>
        <p:nvSpPr>
          <p:cNvPr id="4" name="Text Placeholder 4">
            <a:extLst>
              <a:ext uri="{FF2B5EF4-FFF2-40B4-BE49-F238E27FC236}">
                <a16:creationId xmlns:a16="http://schemas.microsoft.com/office/drawing/2014/main" id="{F9B462EC-53A7-47CB-95DE-EA6BCBF00B7C}"/>
              </a:ext>
            </a:extLst>
          </p:cNvPr>
          <p:cNvSpPr>
            <a:spLocks noGrp="1"/>
          </p:cNvSpPr>
          <p:nvPr>
            <p:ph type="body" idx="1"/>
          </p:nvPr>
        </p:nvSpPr>
        <p:spPr>
          <a:xfrm>
            <a:off x="642951" y="1241000"/>
            <a:ext cx="10915637" cy="312008"/>
          </a:xfrm>
        </p:spPr>
        <p:txBody>
          <a:bodyPr wrap="square" anchor="t">
            <a:normAutofit/>
          </a:bodyPr>
          <a:lstStyle/>
          <a:p>
            <a:r>
              <a:rPr lang="en-CA"/>
              <a:t>Future State Process &amp; Recommendations</a:t>
            </a:r>
          </a:p>
        </p:txBody>
      </p:sp>
      <p:pic>
        <p:nvPicPr>
          <p:cNvPr id="7" name="Image 6">
            <a:extLst>
              <a:ext uri="{FF2B5EF4-FFF2-40B4-BE49-F238E27FC236}">
                <a16:creationId xmlns:a16="http://schemas.microsoft.com/office/drawing/2014/main" id="{848992B3-E699-4C2B-B853-B59CE1EF739B}"/>
              </a:ext>
            </a:extLst>
          </p:cNvPr>
          <p:cNvPicPr>
            <a:picLocks noChangeAspect="1"/>
          </p:cNvPicPr>
          <p:nvPr/>
        </p:nvPicPr>
        <p:blipFill>
          <a:blip r:embed="rId2"/>
          <a:stretch>
            <a:fillRect/>
          </a:stretch>
        </p:blipFill>
        <p:spPr>
          <a:xfrm>
            <a:off x="1839061" y="2063931"/>
            <a:ext cx="8517053" cy="4173357"/>
          </a:xfrm>
          <a:prstGeom prst="rect">
            <a:avLst/>
          </a:prstGeom>
          <a:noFill/>
        </p:spPr>
      </p:pic>
      <p:sp>
        <p:nvSpPr>
          <p:cNvPr id="2" name="Slide Number Placeholder 1">
            <a:extLst>
              <a:ext uri="{FF2B5EF4-FFF2-40B4-BE49-F238E27FC236}">
                <a16:creationId xmlns:a16="http://schemas.microsoft.com/office/drawing/2014/main" id="{B1E2D2DE-AC20-471B-ACC0-B46B011E9238}"/>
              </a:ext>
            </a:extLst>
          </p:cNvPr>
          <p:cNvSpPr>
            <a:spLocks noGrp="1"/>
          </p:cNvSpPr>
          <p:nvPr>
            <p:ph type="sldNum" sz="quarter" idx="12"/>
          </p:nvPr>
        </p:nvSpPr>
        <p:spPr>
          <a:xfrm>
            <a:off x="11556001" y="6237287"/>
            <a:ext cx="499143" cy="249720"/>
          </a:xfrm>
        </p:spPr>
        <p:txBody>
          <a:bodyPr anchor="ctr">
            <a:normAutofit/>
          </a:bodyPr>
          <a:lstStyle/>
          <a:p>
            <a:pPr>
              <a:spcAft>
                <a:spcPts val="600"/>
              </a:spcAft>
            </a:pPr>
            <a:fld id="{524D1A82-BAD5-4898-8C77-C821410AB1EA}" type="slidenum">
              <a:rPr lang="en-CA" smtClean="0"/>
              <a:pPr>
                <a:spcAft>
                  <a:spcPts val="600"/>
                </a:spcAft>
              </a:pPr>
              <a:t>41</a:t>
            </a:fld>
            <a:endParaRPr lang="en-CA"/>
          </a:p>
        </p:txBody>
      </p:sp>
    </p:spTree>
    <p:extLst>
      <p:ext uri="{BB962C8B-B14F-4D97-AF65-F5344CB8AC3E}">
        <p14:creationId xmlns:p14="http://schemas.microsoft.com/office/powerpoint/2010/main" val="58384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a:xfrm>
            <a:off x="11539718" y="6260058"/>
            <a:ext cx="552915" cy="249720"/>
          </a:xfrm>
        </p:spPr>
        <p:txBody>
          <a:bodyPr vert="horz" lIns="0" tIns="45720" rIns="0" bIns="45720" rtlCol="0" anchor="ctr">
            <a:normAutofit/>
          </a:bodyPr>
          <a:lstStyle/>
          <a:p>
            <a:pPr>
              <a:spcAft>
                <a:spcPts val="600"/>
              </a:spcAft>
            </a:pPr>
            <a:fld id="{524D1A82-BAD5-4898-8C77-C821410AB1EA}" type="slidenum">
              <a:rPr lang="en-CA" smtClean="0"/>
              <a:pPr>
                <a:spcAft>
                  <a:spcPts val="600"/>
                </a:spcAft>
              </a:pPr>
              <a:t>42</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Transitioning away from the Current State</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cs typeface="Segoe UI Semibold"/>
              </a:rPr>
              <a:t>North Quadrant Process</a:t>
            </a:r>
          </a:p>
        </p:txBody>
      </p:sp>
      <p:sp>
        <p:nvSpPr>
          <p:cNvPr id="51" name="Text Placeholder 5">
            <a:extLst>
              <a:ext uri="{FF2B5EF4-FFF2-40B4-BE49-F238E27FC236}">
                <a16:creationId xmlns:a16="http://schemas.microsoft.com/office/drawing/2014/main" id="{55740198-A31B-4091-B404-04DE9F50F7B5}"/>
              </a:ext>
            </a:extLst>
          </p:cNvPr>
          <p:cNvSpPr>
            <a:spLocks noGrp="1"/>
          </p:cNvSpPr>
          <p:nvPr>
            <p:ph type="body" idx="1"/>
          </p:nvPr>
        </p:nvSpPr>
        <p:spPr>
          <a:xfrm>
            <a:off x="8900592" y="1318264"/>
            <a:ext cx="3328732" cy="520463"/>
          </a:xfrm>
        </p:spPr>
        <p:txBody>
          <a:bodyPr/>
          <a:lstStyle/>
          <a:p>
            <a:pPr algn="ctr">
              <a:spcBef>
                <a:spcPts val="0"/>
              </a:spcBef>
            </a:pPr>
            <a:r>
              <a:rPr lang="en-CA" sz="1600">
                <a:cs typeface="Segoe UI Semibold"/>
              </a:rPr>
              <a:t>Process Pain Points &amp; </a:t>
            </a:r>
            <a:endParaRPr lang="en-US">
              <a:cs typeface="Segoe UI Semibold"/>
            </a:endParaRPr>
          </a:p>
          <a:p>
            <a:pPr algn="ctr">
              <a:spcBef>
                <a:spcPts val="0"/>
              </a:spcBef>
            </a:pPr>
            <a:r>
              <a:rPr lang="en-CA" sz="1600">
                <a:cs typeface="Segoe UI Semibold"/>
              </a:rPr>
              <a:t>Opportunities</a:t>
            </a:r>
          </a:p>
        </p:txBody>
      </p:sp>
      <p:sp>
        <p:nvSpPr>
          <p:cNvPr id="77" name="TextBox 6">
            <a:extLst>
              <a:ext uri="{FF2B5EF4-FFF2-40B4-BE49-F238E27FC236}">
                <a16:creationId xmlns:a16="http://schemas.microsoft.com/office/drawing/2014/main" id="{62910BA6-20AD-45C7-95D9-B44C02DD6580}"/>
              </a:ext>
            </a:extLst>
          </p:cNvPr>
          <p:cNvSpPr txBox="1"/>
          <p:nvPr/>
        </p:nvSpPr>
        <p:spPr>
          <a:xfrm>
            <a:off x="9331" y="1156696"/>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Current State Process Map</a:t>
            </a:r>
          </a:p>
        </p:txBody>
      </p:sp>
      <p:sp>
        <p:nvSpPr>
          <p:cNvPr id="78" name="TextBox 6">
            <a:extLst>
              <a:ext uri="{FF2B5EF4-FFF2-40B4-BE49-F238E27FC236}">
                <a16:creationId xmlns:a16="http://schemas.microsoft.com/office/drawing/2014/main" id="{152A8E72-3283-4F42-88A2-6803E9C28249}"/>
              </a:ext>
            </a:extLst>
          </p:cNvPr>
          <p:cNvSpPr txBox="1"/>
          <p:nvPr/>
        </p:nvSpPr>
        <p:spPr>
          <a:xfrm>
            <a:off x="9331" y="3803522"/>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Modifications Process Map</a:t>
            </a:r>
          </a:p>
        </p:txBody>
      </p:sp>
      <p:pic>
        <p:nvPicPr>
          <p:cNvPr id="3" name="Picture 3" descr="Diagram&#10;&#10;Description automatically generated">
            <a:extLst>
              <a:ext uri="{FF2B5EF4-FFF2-40B4-BE49-F238E27FC236}">
                <a16:creationId xmlns:a16="http://schemas.microsoft.com/office/drawing/2014/main" id="{C536CB12-21EC-2048-0DC4-5D45E9CEA8DA}"/>
              </a:ext>
            </a:extLst>
          </p:cNvPr>
          <p:cNvPicPr>
            <a:picLocks noChangeAspect="1"/>
          </p:cNvPicPr>
          <p:nvPr/>
        </p:nvPicPr>
        <p:blipFill>
          <a:blip r:embed="rId3"/>
          <a:stretch>
            <a:fillRect/>
          </a:stretch>
        </p:blipFill>
        <p:spPr>
          <a:xfrm>
            <a:off x="152400" y="1374879"/>
            <a:ext cx="8740238" cy="2297256"/>
          </a:xfrm>
          <a:prstGeom prst="rect">
            <a:avLst/>
          </a:prstGeom>
        </p:spPr>
      </p:pic>
      <p:pic>
        <p:nvPicPr>
          <p:cNvPr id="4" name="Picture 4">
            <a:extLst>
              <a:ext uri="{FF2B5EF4-FFF2-40B4-BE49-F238E27FC236}">
                <a16:creationId xmlns:a16="http://schemas.microsoft.com/office/drawing/2014/main" id="{43849BE4-21D8-130B-8091-C03D7BD636A8}"/>
              </a:ext>
            </a:extLst>
          </p:cNvPr>
          <p:cNvPicPr>
            <a:picLocks noChangeAspect="1"/>
          </p:cNvPicPr>
          <p:nvPr/>
        </p:nvPicPr>
        <p:blipFill>
          <a:blip r:embed="rId4"/>
          <a:stretch>
            <a:fillRect/>
          </a:stretch>
        </p:blipFill>
        <p:spPr>
          <a:xfrm>
            <a:off x="152400" y="4063216"/>
            <a:ext cx="8740238" cy="2383229"/>
          </a:xfrm>
          <a:prstGeom prst="rect">
            <a:avLst/>
          </a:prstGeom>
        </p:spPr>
      </p:pic>
      <p:sp>
        <p:nvSpPr>
          <p:cNvPr id="6" name="Rectangle 5">
            <a:extLst>
              <a:ext uri="{FF2B5EF4-FFF2-40B4-BE49-F238E27FC236}">
                <a16:creationId xmlns:a16="http://schemas.microsoft.com/office/drawing/2014/main" id="{CD3FD4CB-475D-3E19-E390-E144207998DA}"/>
              </a:ext>
            </a:extLst>
          </p:cNvPr>
          <p:cNvSpPr/>
          <p:nvPr/>
        </p:nvSpPr>
        <p:spPr>
          <a:xfrm>
            <a:off x="9399648" y="1978280"/>
            <a:ext cx="2416527" cy="1195199"/>
          </a:xfrm>
          <a:prstGeom prst="rect">
            <a:avLst/>
          </a:prstGeom>
        </p:spPr>
        <p:txBody>
          <a:bodyPr wrap="square" lIns="91440" tIns="45720" rIns="91440" bIns="45720" anchor="t">
            <a:spAutoFit/>
          </a:bodyPr>
          <a:lstStyle/>
          <a:p>
            <a:pPr marL="171450" indent="-171450">
              <a:spcBef>
                <a:spcPts val="200"/>
              </a:spcBef>
              <a:buFont typeface="Arial" panose="020B0604020202020204" pitchFamily="34" charset="0"/>
              <a:buChar char="•"/>
            </a:pPr>
            <a:r>
              <a:rPr lang="en-US" sz="1000">
                <a:ea typeface="+mn-lt"/>
                <a:cs typeface="+mn-lt"/>
              </a:rPr>
              <a:t>Documentation is managed in hard-copy. </a:t>
            </a:r>
            <a:r>
              <a:rPr lang="en-US" sz="1000" b="1" i="1"/>
              <a:t> Opportunity: </a:t>
            </a:r>
            <a:r>
              <a:rPr lang="en-US" sz="1000" i="1">
                <a:ea typeface="+mn-lt"/>
                <a:cs typeface="+mn-lt"/>
              </a:rPr>
              <a:t>Printed reports can be converted to PDF and saved on the SharePoint. </a:t>
            </a:r>
            <a:endParaRPr lang="en-US" sz="1000" i="1">
              <a:cs typeface="Segoe UI Semilight"/>
            </a:endParaRPr>
          </a:p>
          <a:p>
            <a:pPr marL="171450" indent="-171450">
              <a:spcBef>
                <a:spcPts val="200"/>
              </a:spcBef>
              <a:buFont typeface="Arial" panose="020B0604020202020204" pitchFamily="34" charset="0"/>
              <a:buChar char="•"/>
            </a:pPr>
            <a:r>
              <a:rPr lang="en-US" sz="1000" b="1" i="1"/>
              <a:t>Opportunity: </a:t>
            </a:r>
            <a:r>
              <a:rPr lang="en-US" sz="1000" i="1">
                <a:cs typeface="Segoe UI Semilight"/>
              </a:rPr>
              <a:t>GL transactions must be approved before being posted. </a:t>
            </a:r>
          </a:p>
          <a:p>
            <a:pPr marL="171450" indent="-171450">
              <a:buFont typeface="Arial" panose="020B0604020202020204" pitchFamily="34" charset="0"/>
              <a:buChar char="•"/>
            </a:pPr>
            <a:endParaRPr lang="en-US" sz="1000">
              <a:cs typeface="Segoe UI Semilight"/>
            </a:endParaRPr>
          </a:p>
        </p:txBody>
      </p:sp>
    </p:spTree>
    <p:extLst>
      <p:ext uri="{BB962C8B-B14F-4D97-AF65-F5344CB8AC3E}">
        <p14:creationId xmlns:p14="http://schemas.microsoft.com/office/powerpoint/2010/main" val="15863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43</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North Quadrant Process</a:t>
            </a:r>
          </a:p>
          <a:p>
            <a:endParaRPr lang="en-US" sz="3600">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39584" y="1934284"/>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3" name="Picture 3" descr="Diagram&#10;&#10;Description automatically generated">
            <a:extLst>
              <a:ext uri="{FF2B5EF4-FFF2-40B4-BE49-F238E27FC236}">
                <a16:creationId xmlns:a16="http://schemas.microsoft.com/office/drawing/2014/main" id="{D33BE9AF-B2C9-747D-335C-F1B17873150D}"/>
              </a:ext>
            </a:extLst>
          </p:cNvPr>
          <p:cNvPicPr>
            <a:picLocks noChangeAspect="1"/>
          </p:cNvPicPr>
          <p:nvPr/>
        </p:nvPicPr>
        <p:blipFill>
          <a:blip r:embed="rId3"/>
          <a:stretch>
            <a:fillRect/>
          </a:stretch>
        </p:blipFill>
        <p:spPr>
          <a:xfrm>
            <a:off x="43543" y="2226189"/>
            <a:ext cx="12095018" cy="2831155"/>
          </a:xfrm>
          <a:prstGeom prst="rect">
            <a:avLst/>
          </a:prstGeom>
        </p:spPr>
      </p:pic>
    </p:spTree>
    <p:extLst>
      <p:ext uri="{BB962C8B-B14F-4D97-AF65-F5344CB8AC3E}">
        <p14:creationId xmlns:p14="http://schemas.microsoft.com/office/powerpoint/2010/main" val="301923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411C-08CA-4617-9973-F5082C827EC7}"/>
              </a:ext>
            </a:extLst>
          </p:cNvPr>
          <p:cNvSpPr>
            <a:spLocks noGrp="1"/>
          </p:cNvSpPr>
          <p:nvPr>
            <p:ph type="sldNum" sz="quarter" idx="10"/>
          </p:nvPr>
        </p:nvSpPr>
        <p:spPr/>
        <p:txBody>
          <a:bodyPr vert="horz" lIns="0" tIns="45720" rIns="0" bIns="45720" rtlCol="0" anchor="ctr">
            <a:normAutofit/>
          </a:bodyPr>
          <a:lstStyle/>
          <a:p>
            <a:pPr>
              <a:spcAft>
                <a:spcPts val="600"/>
              </a:spcAft>
            </a:pPr>
            <a:fld id="{524D1A82-BAD5-4898-8C77-C821410AB1EA}" type="slidenum">
              <a:rPr lang="en-CA" smtClean="0"/>
              <a:pPr>
                <a:spcAft>
                  <a:spcPts val="600"/>
                </a:spcAft>
              </a:pPr>
              <a:t>44</a:t>
            </a:fld>
            <a:endParaRPr lang="en-CA"/>
          </a:p>
        </p:txBody>
      </p:sp>
      <p:sp>
        <p:nvSpPr>
          <p:cNvPr id="7" name="TextBox 6">
            <a:extLst>
              <a:ext uri="{FF2B5EF4-FFF2-40B4-BE49-F238E27FC236}">
                <a16:creationId xmlns:a16="http://schemas.microsoft.com/office/drawing/2014/main" id="{56FF5E54-03EF-4E65-A441-DAD9C75F8EAD}"/>
              </a:ext>
            </a:extLst>
          </p:cNvPr>
          <p:cNvSpPr txBox="1"/>
          <p:nvPr/>
        </p:nvSpPr>
        <p:spPr>
          <a:xfrm>
            <a:off x="633412" y="874227"/>
            <a:ext cx="10915637" cy="436786"/>
          </a:xfrm>
          <a:prstGeom prst="rect">
            <a:avLst/>
          </a:prstGeom>
        </p:spPr>
        <p:txBody>
          <a:bodyPr vert="horz" wrap="square" lIns="0" tIns="0" rIns="0" bIns="0" rtlCol="0" anchor="t" anchorCtr="0">
            <a:normAutofit/>
          </a:bodyPr>
          <a:lstStyle/>
          <a:p>
            <a:r>
              <a:rPr lang="en-US" sz="1200">
                <a:solidFill>
                  <a:schemeClr val="accent5"/>
                </a:solidFill>
                <a:latin typeface="+mj-lt"/>
                <a:cs typeface="Segoe UI Semibold" panose="020B0702040204020203" pitchFamily="34" charset="0"/>
              </a:rPr>
              <a:t>Future State Process Recommendation</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642951" y="320229"/>
            <a:ext cx="10913050" cy="553998"/>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US" sz="3600">
                <a:ea typeface="+mj-lt"/>
                <a:cs typeface="+mj-lt"/>
              </a:rPr>
              <a:t>Other Revenues Process</a:t>
            </a:r>
          </a:p>
          <a:p>
            <a:endParaRPr lang="en-US" sz="3600">
              <a:ea typeface="+mj-lt"/>
              <a:cs typeface="+mj-lt"/>
            </a:endParaRPr>
          </a:p>
        </p:txBody>
      </p:sp>
      <p:sp>
        <p:nvSpPr>
          <p:cNvPr id="10" name="TextBox 6">
            <a:extLst>
              <a:ext uri="{FF2B5EF4-FFF2-40B4-BE49-F238E27FC236}">
                <a16:creationId xmlns:a16="http://schemas.microsoft.com/office/drawing/2014/main" id="{69F6F948-5C6A-4DBB-A6C6-13008A49670D}"/>
              </a:ext>
            </a:extLst>
          </p:cNvPr>
          <p:cNvSpPr txBox="1"/>
          <p:nvPr/>
        </p:nvSpPr>
        <p:spPr>
          <a:xfrm>
            <a:off x="0" y="1865011"/>
            <a:ext cx="10915637" cy="436786"/>
          </a:xfrm>
          <a:prstGeom prst="rect">
            <a:avLst/>
          </a:prstGeom>
        </p:spPr>
        <p:txBody>
          <a:bodyPr vert="horz" wrap="square" lIns="0" tIns="0" rIns="0" bIns="0" rtlCol="0" anchor="t" anchorCtr="0">
            <a:normAutofit/>
          </a:bodyPr>
          <a:lstStyle/>
          <a:p>
            <a:r>
              <a:rPr lang="en-US" sz="1200">
                <a:solidFill>
                  <a:schemeClr val="accent4"/>
                </a:solidFill>
                <a:latin typeface="+mj-lt"/>
                <a:cs typeface="Segoe UI Semibold" panose="020B0702040204020203" pitchFamily="34" charset="0"/>
              </a:rPr>
              <a:t>Future State Process Map</a:t>
            </a:r>
          </a:p>
        </p:txBody>
      </p:sp>
      <p:pic>
        <p:nvPicPr>
          <p:cNvPr id="4" name="Picture 3">
            <a:extLst>
              <a:ext uri="{FF2B5EF4-FFF2-40B4-BE49-F238E27FC236}">
                <a16:creationId xmlns:a16="http://schemas.microsoft.com/office/drawing/2014/main" id="{64535751-1EBC-49D8-8D62-3FAF9367004A}"/>
              </a:ext>
            </a:extLst>
          </p:cNvPr>
          <p:cNvPicPr>
            <a:picLocks noChangeAspect="1"/>
          </p:cNvPicPr>
          <p:nvPr/>
        </p:nvPicPr>
        <p:blipFill>
          <a:blip r:embed="rId3"/>
          <a:stretch>
            <a:fillRect/>
          </a:stretch>
        </p:blipFill>
        <p:spPr>
          <a:xfrm>
            <a:off x="3476" y="2360580"/>
            <a:ext cx="12192000" cy="1723740"/>
          </a:xfrm>
          <a:prstGeom prst="rect">
            <a:avLst/>
          </a:prstGeom>
        </p:spPr>
      </p:pic>
    </p:spTree>
    <p:extLst>
      <p:ext uri="{BB962C8B-B14F-4D97-AF65-F5344CB8AC3E}">
        <p14:creationId xmlns:p14="http://schemas.microsoft.com/office/powerpoint/2010/main" val="101417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8C54-C97E-4038-9045-B4C6333E8CD8}"/>
              </a:ext>
            </a:extLst>
          </p:cNvPr>
          <p:cNvSpPr>
            <a:spLocks noGrp="1"/>
          </p:cNvSpPr>
          <p:nvPr>
            <p:ph type="title"/>
          </p:nvPr>
        </p:nvSpPr>
        <p:spPr>
          <a:xfrm>
            <a:off x="638173" y="2579199"/>
            <a:ext cx="3683001" cy="664797"/>
          </a:xfrm>
        </p:spPr>
        <p:txBody>
          <a:bodyPr/>
          <a:lstStyle/>
          <a:p>
            <a:r>
              <a:rPr lang="en-CA" sz="2400"/>
              <a:t>Refreshing the Finance Department’s Policies</a:t>
            </a:r>
          </a:p>
        </p:txBody>
      </p:sp>
    </p:spTree>
    <p:extLst>
      <p:ext uri="{BB962C8B-B14F-4D97-AF65-F5344CB8AC3E}">
        <p14:creationId xmlns:p14="http://schemas.microsoft.com/office/powerpoint/2010/main" val="3143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95E88AB-1CDD-4032-BAFF-23F31B973031}"/>
              </a:ext>
            </a:extLst>
          </p:cNvPr>
          <p:cNvSpPr>
            <a:spLocks noGrp="1"/>
          </p:cNvSpPr>
          <p:nvPr>
            <p:ph type="body" idx="1"/>
          </p:nvPr>
        </p:nvSpPr>
        <p:spPr>
          <a:xfrm>
            <a:off x="642951" y="1241000"/>
            <a:ext cx="11055381" cy="390300"/>
          </a:xfrm>
        </p:spPr>
        <p:txBody>
          <a:bodyPr/>
          <a:lstStyle/>
          <a:p>
            <a:r>
              <a:rPr lang="en-CA" sz="1200"/>
              <a:t>Below is a list of the current policies the Finance Department has shared with the MNP team. MNP has recommended the following amendments to the policies. </a:t>
            </a:r>
          </a:p>
        </p:txBody>
      </p:sp>
      <p:sp>
        <p:nvSpPr>
          <p:cNvPr id="3" name="Title 2">
            <a:extLst>
              <a:ext uri="{FF2B5EF4-FFF2-40B4-BE49-F238E27FC236}">
                <a16:creationId xmlns:a16="http://schemas.microsoft.com/office/drawing/2014/main" id="{2D4DFCFF-76C1-4823-A4A5-70F8EFD06AEE}"/>
              </a:ext>
            </a:extLst>
          </p:cNvPr>
          <p:cNvSpPr>
            <a:spLocks noGrp="1"/>
          </p:cNvSpPr>
          <p:nvPr>
            <p:ph type="title"/>
          </p:nvPr>
        </p:nvSpPr>
        <p:spPr/>
        <p:txBody>
          <a:bodyPr/>
          <a:lstStyle/>
          <a:p>
            <a:r>
              <a:rPr lang="en-CA"/>
              <a:t>List of Current Policies</a:t>
            </a:r>
          </a:p>
        </p:txBody>
      </p:sp>
      <p:sp>
        <p:nvSpPr>
          <p:cNvPr id="2" name="Slide Number Placeholder 1">
            <a:extLst>
              <a:ext uri="{FF2B5EF4-FFF2-40B4-BE49-F238E27FC236}">
                <a16:creationId xmlns:a16="http://schemas.microsoft.com/office/drawing/2014/main" id="{B1E2D2DE-AC20-471B-ACC0-B46B011E9238}"/>
              </a:ext>
            </a:extLst>
          </p:cNvPr>
          <p:cNvSpPr>
            <a:spLocks noGrp="1"/>
          </p:cNvSpPr>
          <p:nvPr>
            <p:ph type="sldNum" sz="quarter" idx="10"/>
          </p:nvPr>
        </p:nvSpPr>
        <p:spPr/>
        <p:txBody>
          <a:bodyPr/>
          <a:lstStyle/>
          <a:p>
            <a:fld id="{524D1A82-BAD5-4898-8C77-C821410AB1EA}" type="slidenum">
              <a:rPr lang="en-CA" smtClean="0"/>
              <a:t>46</a:t>
            </a:fld>
            <a:endParaRPr lang="en-CA"/>
          </a:p>
        </p:txBody>
      </p:sp>
      <p:graphicFrame>
        <p:nvGraphicFramePr>
          <p:cNvPr id="10" name="Table 121">
            <a:extLst>
              <a:ext uri="{FF2B5EF4-FFF2-40B4-BE49-F238E27FC236}">
                <a16:creationId xmlns:a16="http://schemas.microsoft.com/office/drawing/2014/main" id="{4E19E1CD-F930-4B84-9080-1E3AD9E0DACF}"/>
              </a:ext>
            </a:extLst>
          </p:cNvPr>
          <p:cNvGraphicFramePr>
            <a:graphicFrameLocks/>
          </p:cNvGraphicFramePr>
          <p:nvPr>
            <p:extLst>
              <p:ext uri="{D42A27DB-BD31-4B8C-83A1-F6EECF244321}">
                <p14:modId xmlns:p14="http://schemas.microsoft.com/office/powerpoint/2010/main" val="4094955502"/>
              </p:ext>
            </p:extLst>
          </p:nvPr>
        </p:nvGraphicFramePr>
        <p:xfrm>
          <a:off x="642951" y="1705474"/>
          <a:ext cx="6569196" cy="3843375"/>
        </p:xfrm>
        <a:graphic>
          <a:graphicData uri="http://schemas.openxmlformats.org/drawingml/2006/table">
            <a:tbl>
              <a:tblPr firstRow="1" bandRow="1">
                <a:tableStyleId>{5C22544A-7EE6-4342-B048-85BDC9FD1C3A}</a:tableStyleId>
              </a:tblPr>
              <a:tblGrid>
                <a:gridCol w="1828518">
                  <a:extLst>
                    <a:ext uri="{9D8B030D-6E8A-4147-A177-3AD203B41FA5}">
                      <a16:colId xmlns:a16="http://schemas.microsoft.com/office/drawing/2014/main" val="3104797300"/>
                    </a:ext>
                  </a:extLst>
                </a:gridCol>
                <a:gridCol w="1109709">
                  <a:extLst>
                    <a:ext uri="{9D8B030D-6E8A-4147-A177-3AD203B41FA5}">
                      <a16:colId xmlns:a16="http://schemas.microsoft.com/office/drawing/2014/main" val="4198777553"/>
                    </a:ext>
                  </a:extLst>
                </a:gridCol>
                <a:gridCol w="2503503">
                  <a:extLst>
                    <a:ext uri="{9D8B030D-6E8A-4147-A177-3AD203B41FA5}">
                      <a16:colId xmlns:a16="http://schemas.microsoft.com/office/drawing/2014/main" val="3955349061"/>
                    </a:ext>
                  </a:extLst>
                </a:gridCol>
                <a:gridCol w="1127466">
                  <a:extLst>
                    <a:ext uri="{9D8B030D-6E8A-4147-A177-3AD203B41FA5}">
                      <a16:colId xmlns:a16="http://schemas.microsoft.com/office/drawing/2014/main" val="1450764201"/>
                    </a:ext>
                  </a:extLst>
                </a:gridCol>
              </a:tblGrid>
              <a:tr h="326985">
                <a:tc>
                  <a:txBody>
                    <a:bodyPr/>
                    <a:lstStyle/>
                    <a:p>
                      <a:r>
                        <a:rPr lang="en-CA" sz="1200"/>
                        <a:t>Policy Name</a:t>
                      </a:r>
                    </a:p>
                  </a:txBody>
                  <a:tcPr/>
                </a:tc>
                <a:tc>
                  <a:txBody>
                    <a:bodyPr/>
                    <a:lstStyle/>
                    <a:p>
                      <a:r>
                        <a:rPr lang="en-CA" sz="1200"/>
                        <a:t>Date of Policy</a:t>
                      </a:r>
                    </a:p>
                  </a:txBody>
                  <a:tcPr/>
                </a:tc>
                <a:tc>
                  <a:txBody>
                    <a:bodyPr/>
                    <a:lstStyle/>
                    <a:p>
                      <a:r>
                        <a:rPr lang="en-CA" sz="1200"/>
                        <a:t>Ease of Application / Other Issues?</a:t>
                      </a:r>
                    </a:p>
                  </a:txBody>
                  <a:tcPr/>
                </a:tc>
                <a:tc>
                  <a:txBody>
                    <a:bodyPr/>
                    <a:lstStyle/>
                    <a:p>
                      <a:r>
                        <a:rPr lang="en-CA" sz="1200"/>
                        <a:t>Prioritization</a:t>
                      </a:r>
                    </a:p>
                  </a:txBody>
                  <a:tcPr/>
                </a:tc>
                <a:extLst>
                  <a:ext uri="{0D108BD9-81ED-4DB2-BD59-A6C34878D82A}">
                    <a16:rowId xmlns:a16="http://schemas.microsoft.com/office/drawing/2014/main" val="3037644346"/>
                  </a:ext>
                </a:extLst>
              </a:tr>
              <a:tr h="326985">
                <a:tc>
                  <a:txBody>
                    <a:bodyPr/>
                    <a:lstStyle/>
                    <a:p>
                      <a:r>
                        <a:rPr lang="en-CA" sz="1200"/>
                        <a:t>Politique </a:t>
                      </a:r>
                      <a:r>
                        <a:rPr lang="en-CA" sz="1200" err="1"/>
                        <a:t>Achat</a:t>
                      </a:r>
                      <a:r>
                        <a:rPr lang="en-CA" sz="1200"/>
                        <a:t> (F1)</a:t>
                      </a:r>
                    </a:p>
                  </a:txBody>
                  <a:tcPr>
                    <a:solidFill>
                      <a:schemeClr val="bg1">
                        <a:lumMod val="95000"/>
                      </a:schemeClr>
                    </a:solidFill>
                  </a:tcPr>
                </a:tc>
                <a:tc>
                  <a:txBody>
                    <a:bodyPr/>
                    <a:lstStyle/>
                    <a:p>
                      <a:r>
                        <a:rPr lang="en-CA" sz="1200" b="0"/>
                        <a:t>2005</a:t>
                      </a:r>
                    </a:p>
                  </a:txBody>
                  <a:tcPr>
                    <a:solidFill>
                      <a:schemeClr val="bg1">
                        <a:lumMod val="95000"/>
                      </a:schemeClr>
                    </a:solidFill>
                  </a:tcPr>
                </a:tc>
                <a:tc>
                  <a:txBody>
                    <a:bodyPr/>
                    <a:lstStyle/>
                    <a:p>
                      <a:r>
                        <a:rPr lang="en-CA" sz="1200" b="0"/>
                        <a:t>To update</a:t>
                      </a:r>
                    </a:p>
                  </a:txBody>
                  <a:tcPr>
                    <a:solidFill>
                      <a:schemeClr val="bg1">
                        <a:lumMod val="95000"/>
                      </a:schemeClr>
                    </a:solidFill>
                  </a:tcPr>
                </a:tc>
                <a:tc>
                  <a:txBody>
                    <a:bodyPr/>
                    <a:lstStyle/>
                    <a:p>
                      <a:r>
                        <a:rPr lang="en-CA" sz="1200" b="0"/>
                        <a:t>1b</a:t>
                      </a:r>
                    </a:p>
                  </a:txBody>
                  <a:tcPr>
                    <a:solidFill>
                      <a:schemeClr val="bg1">
                        <a:lumMod val="95000"/>
                      </a:schemeClr>
                    </a:solidFill>
                  </a:tcPr>
                </a:tc>
                <a:extLst>
                  <a:ext uri="{0D108BD9-81ED-4DB2-BD59-A6C34878D82A}">
                    <a16:rowId xmlns:a16="http://schemas.microsoft.com/office/drawing/2014/main" val="2903049994"/>
                  </a:ext>
                </a:extLst>
              </a:tr>
              <a:tr h="326985">
                <a:tc>
                  <a:txBody>
                    <a:bodyPr/>
                    <a:lstStyle/>
                    <a:p>
                      <a:r>
                        <a:rPr lang="en-CA" sz="1200"/>
                        <a:t>Purchasing Procedures (F2) - ENG</a:t>
                      </a:r>
                    </a:p>
                  </a:txBody>
                  <a:tcPr>
                    <a:solidFill>
                      <a:schemeClr val="bg1">
                        <a:lumMod val="95000"/>
                      </a:schemeClr>
                    </a:solidFill>
                  </a:tcPr>
                </a:tc>
                <a:tc>
                  <a:txBody>
                    <a:bodyPr/>
                    <a:lstStyle/>
                    <a:p>
                      <a:r>
                        <a:rPr lang="en-CA" sz="1200" b="0"/>
                        <a:t>2005</a:t>
                      </a:r>
                    </a:p>
                  </a:txBody>
                  <a:tcPr>
                    <a:solidFill>
                      <a:schemeClr val="bg1">
                        <a:lumMod val="95000"/>
                      </a:schemeClr>
                    </a:solidFill>
                  </a:tcPr>
                </a:tc>
                <a:tc>
                  <a:txBody>
                    <a:bodyPr/>
                    <a:lstStyle/>
                    <a:p>
                      <a:endParaRPr lang="en-CA" sz="1200" b="0"/>
                    </a:p>
                  </a:txBody>
                  <a:tcPr>
                    <a:solidFill>
                      <a:schemeClr val="bg1">
                        <a:lumMod val="95000"/>
                      </a:schemeClr>
                    </a:solidFill>
                  </a:tcPr>
                </a:tc>
                <a:tc>
                  <a:txBody>
                    <a:bodyPr/>
                    <a:lstStyle/>
                    <a:p>
                      <a:endParaRPr lang="en-CA" sz="1200" b="0"/>
                    </a:p>
                  </a:txBody>
                  <a:tcPr>
                    <a:solidFill>
                      <a:schemeClr val="bg1">
                        <a:lumMod val="95000"/>
                      </a:schemeClr>
                    </a:solidFill>
                  </a:tcPr>
                </a:tc>
                <a:extLst>
                  <a:ext uri="{0D108BD9-81ED-4DB2-BD59-A6C34878D82A}">
                    <a16:rowId xmlns:a16="http://schemas.microsoft.com/office/drawing/2014/main" val="2196573233"/>
                  </a:ext>
                </a:extLst>
              </a:tr>
              <a:tr h="326985">
                <a:tc>
                  <a:txBody>
                    <a:bodyPr/>
                    <a:lstStyle/>
                    <a:p>
                      <a:r>
                        <a:rPr lang="en-CA" sz="1200"/>
                        <a:t>Procedures </a:t>
                      </a:r>
                      <a:r>
                        <a:rPr lang="en-CA" sz="1200" err="1"/>
                        <a:t>Achat</a:t>
                      </a:r>
                      <a:r>
                        <a:rPr lang="en-CA" sz="1200"/>
                        <a:t> (F2)</a:t>
                      </a:r>
                    </a:p>
                  </a:txBody>
                  <a:tcPr>
                    <a:solidFill>
                      <a:schemeClr val="bg1">
                        <a:lumMod val="95000"/>
                      </a:schemeClr>
                    </a:solidFill>
                  </a:tcPr>
                </a:tc>
                <a:tc>
                  <a:txBody>
                    <a:bodyPr/>
                    <a:lstStyle/>
                    <a:p>
                      <a:r>
                        <a:rPr lang="en-CA" sz="1200" b="0"/>
                        <a:t>2005</a:t>
                      </a:r>
                    </a:p>
                  </a:txBody>
                  <a:tcPr>
                    <a:solidFill>
                      <a:schemeClr val="bg1">
                        <a:lumMod val="95000"/>
                      </a:schemeClr>
                    </a:solidFill>
                  </a:tcPr>
                </a:tc>
                <a:tc>
                  <a:txBody>
                    <a:bodyPr/>
                    <a:lstStyle/>
                    <a:p>
                      <a:endParaRPr lang="en-CA" sz="1200" b="0"/>
                    </a:p>
                  </a:txBody>
                  <a:tcPr>
                    <a:solidFill>
                      <a:schemeClr val="bg1">
                        <a:lumMod val="95000"/>
                      </a:schemeClr>
                    </a:solidFill>
                  </a:tcPr>
                </a:tc>
                <a:tc>
                  <a:txBody>
                    <a:bodyPr/>
                    <a:lstStyle/>
                    <a:p>
                      <a:endParaRPr lang="en-CA" sz="1200" b="0"/>
                    </a:p>
                  </a:txBody>
                  <a:tcPr>
                    <a:solidFill>
                      <a:schemeClr val="bg1">
                        <a:lumMod val="95000"/>
                      </a:schemeClr>
                    </a:solidFill>
                  </a:tcPr>
                </a:tc>
                <a:extLst>
                  <a:ext uri="{0D108BD9-81ED-4DB2-BD59-A6C34878D82A}">
                    <a16:rowId xmlns:a16="http://schemas.microsoft.com/office/drawing/2014/main" val="360946886"/>
                  </a:ext>
                </a:extLst>
              </a:tr>
              <a:tr h="326985">
                <a:tc>
                  <a:txBody>
                    <a:bodyPr/>
                    <a:lstStyle/>
                    <a:p>
                      <a:r>
                        <a:rPr lang="en-CA" sz="1200"/>
                        <a:t>Politique de Placement (F3)</a:t>
                      </a:r>
                    </a:p>
                  </a:txBody>
                  <a:tcPr>
                    <a:solidFill>
                      <a:schemeClr val="bg1">
                        <a:lumMod val="95000"/>
                      </a:schemeClr>
                    </a:solidFill>
                  </a:tcPr>
                </a:tc>
                <a:tc>
                  <a:txBody>
                    <a:bodyPr/>
                    <a:lstStyle/>
                    <a:p>
                      <a:r>
                        <a:rPr lang="en-CA" sz="1200" b="0"/>
                        <a:t>2005</a:t>
                      </a:r>
                    </a:p>
                  </a:txBody>
                  <a:tcPr>
                    <a:solidFill>
                      <a:schemeClr val="bg1">
                        <a:lumMod val="95000"/>
                      </a:schemeClr>
                    </a:solidFill>
                  </a:tcPr>
                </a:tc>
                <a:tc>
                  <a:txBody>
                    <a:bodyPr/>
                    <a:lstStyle/>
                    <a:p>
                      <a:pPr marL="0" marR="0" lvl="0" indent="0" algn="l">
                        <a:lnSpc>
                          <a:spcPct val="100000"/>
                        </a:lnSpc>
                        <a:spcBef>
                          <a:spcPts val="0"/>
                        </a:spcBef>
                        <a:spcAft>
                          <a:spcPts val="0"/>
                        </a:spcAft>
                        <a:buNone/>
                      </a:pPr>
                      <a:r>
                        <a:rPr lang="en-CA" sz="1200" b="0" i="0" u="none" strike="noStrike" noProof="0">
                          <a:latin typeface="Segoe UI Semilight"/>
                        </a:rPr>
                        <a:t>To update</a:t>
                      </a:r>
                      <a:endParaRPr lang="en-CA" sz="1200" b="0"/>
                    </a:p>
                  </a:txBody>
                  <a:tcPr>
                    <a:solidFill>
                      <a:schemeClr val="bg1">
                        <a:lumMod val="95000"/>
                      </a:schemeClr>
                    </a:solidFill>
                  </a:tcPr>
                </a:tc>
                <a:tc>
                  <a:txBody>
                    <a:bodyPr/>
                    <a:lstStyle/>
                    <a:p>
                      <a:r>
                        <a:rPr lang="en-CA" sz="1200" b="0"/>
                        <a:t>1a</a:t>
                      </a:r>
                    </a:p>
                  </a:txBody>
                  <a:tcPr>
                    <a:solidFill>
                      <a:schemeClr val="bg1">
                        <a:lumMod val="95000"/>
                      </a:schemeClr>
                    </a:solidFill>
                  </a:tcPr>
                </a:tc>
                <a:extLst>
                  <a:ext uri="{0D108BD9-81ED-4DB2-BD59-A6C34878D82A}">
                    <a16:rowId xmlns:a16="http://schemas.microsoft.com/office/drawing/2014/main" val="3050718998"/>
                  </a:ext>
                </a:extLst>
              </a:tr>
              <a:tr h="326985">
                <a:tc>
                  <a:txBody>
                    <a:bodyPr/>
                    <a:lstStyle/>
                    <a:p>
                      <a:r>
                        <a:rPr lang="en-CA" sz="1200"/>
                        <a:t>Politique </a:t>
                      </a:r>
                      <a:r>
                        <a:rPr lang="en-CA" sz="1200" err="1"/>
                        <a:t>Depense</a:t>
                      </a:r>
                      <a:r>
                        <a:rPr lang="en-CA" sz="1200"/>
                        <a:t> (F4)</a:t>
                      </a:r>
                    </a:p>
                  </a:txBody>
                  <a:tcPr>
                    <a:solidFill>
                      <a:schemeClr val="bg1">
                        <a:lumMod val="95000"/>
                      </a:schemeClr>
                    </a:solidFill>
                  </a:tcPr>
                </a:tc>
                <a:tc>
                  <a:txBody>
                    <a:bodyPr/>
                    <a:lstStyle/>
                    <a:p>
                      <a:r>
                        <a:rPr lang="en-CA" sz="1200" b="0"/>
                        <a:t>2007</a:t>
                      </a:r>
                    </a:p>
                  </a:txBody>
                  <a:tcPr>
                    <a:solidFill>
                      <a:schemeClr val="bg1">
                        <a:lumMod val="95000"/>
                      </a:schemeClr>
                    </a:solidFill>
                  </a:tcPr>
                </a:tc>
                <a:tc>
                  <a:txBody>
                    <a:bodyPr/>
                    <a:lstStyle/>
                    <a:p>
                      <a:endParaRPr lang="en-CA" sz="1200" b="0"/>
                    </a:p>
                  </a:txBody>
                  <a:tcPr>
                    <a:solidFill>
                      <a:schemeClr val="bg1">
                        <a:lumMod val="95000"/>
                      </a:schemeClr>
                    </a:solidFill>
                  </a:tcPr>
                </a:tc>
                <a:tc>
                  <a:txBody>
                    <a:bodyPr/>
                    <a:lstStyle/>
                    <a:p>
                      <a:endParaRPr lang="en-CA" sz="1200" b="0"/>
                    </a:p>
                  </a:txBody>
                  <a:tcPr>
                    <a:solidFill>
                      <a:schemeClr val="bg1">
                        <a:lumMod val="95000"/>
                      </a:schemeClr>
                    </a:solidFill>
                  </a:tcPr>
                </a:tc>
                <a:extLst>
                  <a:ext uri="{0D108BD9-81ED-4DB2-BD59-A6C34878D82A}">
                    <a16:rowId xmlns:a16="http://schemas.microsoft.com/office/drawing/2014/main" val="1546351867"/>
                  </a:ext>
                </a:extLst>
              </a:tr>
              <a:tr h="326985">
                <a:tc>
                  <a:txBody>
                    <a:bodyPr/>
                    <a:lstStyle/>
                    <a:p>
                      <a:r>
                        <a:rPr lang="en-CA" sz="1200"/>
                        <a:t>Politique sur </a:t>
                      </a:r>
                      <a:r>
                        <a:rPr lang="en-CA" sz="1200" err="1"/>
                        <a:t>l’Utilisation</a:t>
                      </a:r>
                      <a:r>
                        <a:rPr lang="en-CA" sz="1200"/>
                        <a:t> des Cartes de Credits (F5)</a:t>
                      </a:r>
                    </a:p>
                  </a:txBody>
                  <a:tcPr>
                    <a:solidFill>
                      <a:schemeClr val="bg1">
                        <a:lumMod val="95000"/>
                      </a:schemeClr>
                    </a:solidFill>
                  </a:tcPr>
                </a:tc>
                <a:tc>
                  <a:txBody>
                    <a:bodyPr/>
                    <a:lstStyle/>
                    <a:p>
                      <a:r>
                        <a:rPr lang="en-CA" sz="1200" b="0"/>
                        <a:t>N/A</a:t>
                      </a:r>
                    </a:p>
                  </a:txBody>
                  <a:tcPr>
                    <a:solidFill>
                      <a:schemeClr val="bg1">
                        <a:lumMod val="95000"/>
                      </a:schemeClr>
                    </a:solidFill>
                  </a:tcPr>
                </a:tc>
                <a:tc>
                  <a:txBody>
                    <a:bodyPr/>
                    <a:lstStyle/>
                    <a:p>
                      <a:endParaRPr lang="en-CA" sz="1200" b="0"/>
                    </a:p>
                  </a:txBody>
                  <a:tcPr>
                    <a:solidFill>
                      <a:schemeClr val="bg1">
                        <a:lumMod val="95000"/>
                      </a:schemeClr>
                    </a:solidFill>
                  </a:tcPr>
                </a:tc>
                <a:tc>
                  <a:txBody>
                    <a:bodyPr/>
                    <a:lstStyle/>
                    <a:p>
                      <a:endParaRPr lang="en-CA" sz="1200" b="0"/>
                    </a:p>
                  </a:txBody>
                  <a:tcPr>
                    <a:solidFill>
                      <a:schemeClr val="bg1">
                        <a:lumMod val="95000"/>
                      </a:schemeClr>
                    </a:solidFill>
                  </a:tcPr>
                </a:tc>
                <a:extLst>
                  <a:ext uri="{0D108BD9-81ED-4DB2-BD59-A6C34878D82A}">
                    <a16:rowId xmlns:a16="http://schemas.microsoft.com/office/drawing/2014/main" val="704839555"/>
                  </a:ext>
                </a:extLst>
              </a:tr>
              <a:tr h="326985">
                <a:tc>
                  <a:txBody>
                    <a:bodyPr/>
                    <a:lstStyle/>
                    <a:p>
                      <a:r>
                        <a:rPr lang="en-CA" sz="1200"/>
                        <a:t>Thresholds (F7)</a:t>
                      </a:r>
                    </a:p>
                  </a:txBody>
                  <a:tcPr>
                    <a:solidFill>
                      <a:schemeClr val="bg1">
                        <a:lumMod val="95000"/>
                      </a:schemeClr>
                    </a:solidFill>
                  </a:tcPr>
                </a:tc>
                <a:tc>
                  <a:txBody>
                    <a:bodyPr/>
                    <a:lstStyle/>
                    <a:p>
                      <a:r>
                        <a:rPr lang="en-CA" sz="1200" b="0"/>
                        <a:t>2015</a:t>
                      </a:r>
                    </a:p>
                  </a:txBody>
                  <a:tcPr>
                    <a:solidFill>
                      <a:schemeClr val="bg1">
                        <a:lumMod val="95000"/>
                      </a:schemeClr>
                    </a:solidFill>
                  </a:tcPr>
                </a:tc>
                <a:tc>
                  <a:txBody>
                    <a:bodyPr/>
                    <a:lstStyle/>
                    <a:p>
                      <a:endParaRPr lang="en-CA" sz="1200" b="0"/>
                    </a:p>
                  </a:txBody>
                  <a:tcPr>
                    <a:solidFill>
                      <a:schemeClr val="bg1">
                        <a:lumMod val="95000"/>
                      </a:schemeClr>
                    </a:solidFill>
                  </a:tcPr>
                </a:tc>
                <a:tc>
                  <a:txBody>
                    <a:bodyPr/>
                    <a:lstStyle/>
                    <a:p>
                      <a:endParaRPr lang="en-CA" sz="1200" b="0"/>
                    </a:p>
                  </a:txBody>
                  <a:tcPr>
                    <a:solidFill>
                      <a:schemeClr val="bg1">
                        <a:lumMod val="95000"/>
                      </a:schemeClr>
                    </a:solidFill>
                  </a:tcPr>
                </a:tc>
                <a:extLst>
                  <a:ext uri="{0D108BD9-81ED-4DB2-BD59-A6C34878D82A}">
                    <a16:rowId xmlns:a16="http://schemas.microsoft.com/office/drawing/2014/main" val="2176342295"/>
                  </a:ext>
                </a:extLst>
              </a:tr>
              <a:tr h="326985">
                <a:tc>
                  <a:txBody>
                    <a:bodyPr/>
                    <a:lstStyle/>
                    <a:p>
                      <a:r>
                        <a:rPr lang="en-CA" sz="1200"/>
                        <a:t>Asset Amortization (F8)</a:t>
                      </a:r>
                    </a:p>
                  </a:txBody>
                  <a:tcPr>
                    <a:solidFill>
                      <a:schemeClr val="bg1">
                        <a:lumMod val="95000"/>
                      </a:schemeClr>
                    </a:solidFill>
                  </a:tcPr>
                </a:tc>
                <a:tc>
                  <a:txBody>
                    <a:bodyPr/>
                    <a:lstStyle/>
                    <a:p>
                      <a:r>
                        <a:rPr lang="en-CA" sz="1200" b="0"/>
                        <a:t>2015</a:t>
                      </a:r>
                    </a:p>
                  </a:txBody>
                  <a:tcPr>
                    <a:solidFill>
                      <a:schemeClr val="bg1">
                        <a:lumMod val="95000"/>
                      </a:schemeClr>
                    </a:solidFill>
                  </a:tcPr>
                </a:tc>
                <a:tc>
                  <a:txBody>
                    <a:bodyPr/>
                    <a:lstStyle/>
                    <a:p>
                      <a:endParaRPr lang="en-CA" sz="1200" b="0"/>
                    </a:p>
                  </a:txBody>
                  <a:tcPr>
                    <a:solidFill>
                      <a:schemeClr val="bg1">
                        <a:lumMod val="95000"/>
                      </a:schemeClr>
                    </a:solidFill>
                  </a:tcPr>
                </a:tc>
                <a:tc>
                  <a:txBody>
                    <a:bodyPr/>
                    <a:lstStyle/>
                    <a:p>
                      <a:endParaRPr lang="en-CA" sz="1200" b="0"/>
                    </a:p>
                  </a:txBody>
                  <a:tcPr>
                    <a:solidFill>
                      <a:schemeClr val="bg1">
                        <a:lumMod val="95000"/>
                      </a:schemeClr>
                    </a:solidFill>
                  </a:tcPr>
                </a:tc>
                <a:extLst>
                  <a:ext uri="{0D108BD9-81ED-4DB2-BD59-A6C34878D82A}">
                    <a16:rowId xmlns:a16="http://schemas.microsoft.com/office/drawing/2014/main" val="1285361975"/>
                  </a:ext>
                </a:extLst>
              </a:tr>
              <a:tr h="326985">
                <a:tc>
                  <a:txBody>
                    <a:bodyPr/>
                    <a:lstStyle/>
                    <a:p>
                      <a:r>
                        <a:rPr lang="en-CA" sz="1200"/>
                        <a:t>Strategic Asset (F9)</a:t>
                      </a:r>
                    </a:p>
                  </a:txBody>
                  <a:tcPr>
                    <a:solidFill>
                      <a:schemeClr val="bg1">
                        <a:lumMod val="95000"/>
                      </a:schemeClr>
                    </a:solidFill>
                  </a:tcPr>
                </a:tc>
                <a:tc>
                  <a:txBody>
                    <a:bodyPr/>
                    <a:lstStyle/>
                    <a:p>
                      <a:r>
                        <a:rPr lang="en-CA" sz="1200" b="0"/>
                        <a:t>2019</a:t>
                      </a:r>
                    </a:p>
                  </a:txBody>
                  <a:tcPr>
                    <a:solidFill>
                      <a:schemeClr val="bg1">
                        <a:lumMod val="95000"/>
                      </a:schemeClr>
                    </a:solidFill>
                  </a:tcPr>
                </a:tc>
                <a:tc>
                  <a:txBody>
                    <a:bodyPr/>
                    <a:lstStyle/>
                    <a:p>
                      <a:endParaRPr lang="en-CA" sz="1200" b="0"/>
                    </a:p>
                  </a:txBody>
                  <a:tcPr>
                    <a:solidFill>
                      <a:schemeClr val="bg1">
                        <a:lumMod val="95000"/>
                      </a:schemeClr>
                    </a:solidFill>
                  </a:tcPr>
                </a:tc>
                <a:tc>
                  <a:txBody>
                    <a:bodyPr/>
                    <a:lstStyle/>
                    <a:p>
                      <a:endParaRPr lang="en-CA" sz="1200" b="0"/>
                    </a:p>
                  </a:txBody>
                  <a:tcPr>
                    <a:solidFill>
                      <a:schemeClr val="bg1">
                        <a:lumMod val="95000"/>
                      </a:schemeClr>
                    </a:solidFill>
                  </a:tcPr>
                </a:tc>
                <a:extLst>
                  <a:ext uri="{0D108BD9-81ED-4DB2-BD59-A6C34878D82A}">
                    <a16:rowId xmlns:a16="http://schemas.microsoft.com/office/drawing/2014/main" val="2435291139"/>
                  </a:ext>
                </a:extLst>
              </a:tr>
            </a:tbl>
          </a:graphicData>
        </a:graphic>
      </p:graphicFrame>
      <p:sp>
        <p:nvSpPr>
          <p:cNvPr id="11" name="Freeform 5">
            <a:extLst>
              <a:ext uri="{FF2B5EF4-FFF2-40B4-BE49-F238E27FC236}">
                <a16:creationId xmlns:a16="http://schemas.microsoft.com/office/drawing/2014/main" id="{50F30F82-99F4-46CC-853B-17EE8B9C9036}"/>
              </a:ext>
            </a:extLst>
          </p:cNvPr>
          <p:cNvSpPr>
            <a:spLocks/>
          </p:cNvSpPr>
          <p:nvPr/>
        </p:nvSpPr>
        <p:spPr bwMode="auto">
          <a:xfrm>
            <a:off x="8818472" y="1705474"/>
            <a:ext cx="2011397" cy="529499"/>
          </a:xfrm>
          <a:custGeom>
            <a:avLst/>
            <a:gdLst>
              <a:gd name="T0" fmla="*/ 72 w 1665"/>
              <a:gd name="T1" fmla="*/ 0 h 401"/>
              <a:gd name="T2" fmla="*/ 1593 w 1665"/>
              <a:gd name="T3" fmla="*/ 0 h 401"/>
              <a:gd name="T4" fmla="*/ 1665 w 1665"/>
              <a:gd name="T5" fmla="*/ 73 h 401"/>
              <a:gd name="T6" fmla="*/ 1665 w 1665"/>
              <a:gd name="T7" fmla="*/ 328 h 401"/>
              <a:gd name="T8" fmla="*/ 1593 w 1665"/>
              <a:gd name="T9" fmla="*/ 401 h 401"/>
              <a:gd name="T10" fmla="*/ 72 w 1665"/>
              <a:gd name="T11" fmla="*/ 401 h 401"/>
              <a:gd name="T12" fmla="*/ 0 w 1665"/>
              <a:gd name="T13" fmla="*/ 328 h 401"/>
              <a:gd name="T14" fmla="*/ 0 w 1665"/>
              <a:gd name="T15" fmla="*/ 73 h 401"/>
              <a:gd name="T16" fmla="*/ 72 w 1665"/>
              <a:gd name="T1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5" h="401">
                <a:moveTo>
                  <a:pt x="72" y="0"/>
                </a:moveTo>
                <a:cubicBezTo>
                  <a:pt x="1593" y="0"/>
                  <a:pt x="1593" y="0"/>
                  <a:pt x="1593" y="0"/>
                </a:cubicBezTo>
                <a:cubicBezTo>
                  <a:pt x="1632" y="0"/>
                  <a:pt x="1665" y="33"/>
                  <a:pt x="1665" y="73"/>
                </a:cubicBezTo>
                <a:cubicBezTo>
                  <a:pt x="1665" y="328"/>
                  <a:pt x="1665" y="328"/>
                  <a:pt x="1665" y="328"/>
                </a:cubicBezTo>
                <a:cubicBezTo>
                  <a:pt x="1665" y="368"/>
                  <a:pt x="1632" y="401"/>
                  <a:pt x="1593" y="401"/>
                </a:cubicBezTo>
                <a:cubicBezTo>
                  <a:pt x="72" y="401"/>
                  <a:pt x="72" y="401"/>
                  <a:pt x="72" y="401"/>
                </a:cubicBezTo>
                <a:cubicBezTo>
                  <a:pt x="32" y="401"/>
                  <a:pt x="0" y="368"/>
                  <a:pt x="0" y="328"/>
                </a:cubicBezTo>
                <a:cubicBezTo>
                  <a:pt x="0" y="73"/>
                  <a:pt x="0" y="73"/>
                  <a:pt x="0" y="73"/>
                </a:cubicBezTo>
                <a:cubicBezTo>
                  <a:pt x="0" y="33"/>
                  <a:pt x="32" y="0"/>
                  <a:pt x="72" y="0"/>
                </a:cubicBezTo>
                <a:close/>
              </a:path>
            </a:pathLst>
          </a:custGeom>
          <a:solidFill>
            <a:schemeClr val="accent2">
              <a:lumMod val="90000"/>
              <a:lumOff val="10000"/>
              <a:alpha val="95000"/>
            </a:schemeClr>
          </a:solidFill>
          <a:ln>
            <a:noFill/>
          </a:ln>
        </p:spPr>
        <p:txBody>
          <a:bodyPr vert="horz" wrap="square" lIns="121920" tIns="60960" rIns="121920" bIns="60960" numCol="1" anchor="t" anchorCtr="0" compatLnSpc="1">
            <a:prstTxWarp prst="textNoShape">
              <a:avLst/>
            </a:prstTxWarp>
          </a:bodyPr>
          <a:lstStyle/>
          <a:p>
            <a:endParaRPr lang="en-US" sz="1600"/>
          </a:p>
        </p:txBody>
      </p:sp>
      <p:sp>
        <p:nvSpPr>
          <p:cNvPr id="13" name="Freeform 11">
            <a:extLst>
              <a:ext uri="{FF2B5EF4-FFF2-40B4-BE49-F238E27FC236}">
                <a16:creationId xmlns:a16="http://schemas.microsoft.com/office/drawing/2014/main" id="{D765FF0E-4C32-4E6E-B966-1C3EE2D5B882}"/>
              </a:ext>
            </a:extLst>
          </p:cNvPr>
          <p:cNvSpPr>
            <a:spLocks/>
          </p:cNvSpPr>
          <p:nvPr/>
        </p:nvSpPr>
        <p:spPr bwMode="auto">
          <a:xfrm>
            <a:off x="10137217" y="3717962"/>
            <a:ext cx="1911621" cy="504608"/>
          </a:xfrm>
          <a:custGeom>
            <a:avLst/>
            <a:gdLst>
              <a:gd name="T0" fmla="*/ 73 w 1666"/>
              <a:gd name="T1" fmla="*/ 0 h 401"/>
              <a:gd name="T2" fmla="*/ 1593 w 1666"/>
              <a:gd name="T3" fmla="*/ 0 h 401"/>
              <a:gd name="T4" fmla="*/ 1666 w 1666"/>
              <a:gd name="T5" fmla="*/ 72 h 401"/>
              <a:gd name="T6" fmla="*/ 1666 w 1666"/>
              <a:gd name="T7" fmla="*/ 328 h 401"/>
              <a:gd name="T8" fmla="*/ 1593 w 1666"/>
              <a:gd name="T9" fmla="*/ 401 h 401"/>
              <a:gd name="T10" fmla="*/ 73 w 1666"/>
              <a:gd name="T11" fmla="*/ 401 h 401"/>
              <a:gd name="T12" fmla="*/ 0 w 1666"/>
              <a:gd name="T13" fmla="*/ 328 h 401"/>
              <a:gd name="T14" fmla="*/ 0 w 1666"/>
              <a:gd name="T15" fmla="*/ 72 h 401"/>
              <a:gd name="T16" fmla="*/ 73 w 1666"/>
              <a:gd name="T1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6" h="401">
                <a:moveTo>
                  <a:pt x="73" y="0"/>
                </a:moveTo>
                <a:cubicBezTo>
                  <a:pt x="1593" y="0"/>
                  <a:pt x="1593" y="0"/>
                  <a:pt x="1593" y="0"/>
                </a:cubicBezTo>
                <a:cubicBezTo>
                  <a:pt x="1633" y="0"/>
                  <a:pt x="1666" y="32"/>
                  <a:pt x="1666" y="72"/>
                </a:cubicBezTo>
                <a:cubicBezTo>
                  <a:pt x="1666" y="328"/>
                  <a:pt x="1666" y="328"/>
                  <a:pt x="1666" y="328"/>
                </a:cubicBezTo>
                <a:cubicBezTo>
                  <a:pt x="1666" y="368"/>
                  <a:pt x="1633" y="401"/>
                  <a:pt x="1593" y="401"/>
                </a:cubicBezTo>
                <a:cubicBezTo>
                  <a:pt x="73" y="401"/>
                  <a:pt x="73" y="401"/>
                  <a:pt x="73" y="401"/>
                </a:cubicBezTo>
                <a:cubicBezTo>
                  <a:pt x="33" y="401"/>
                  <a:pt x="0" y="368"/>
                  <a:pt x="0" y="328"/>
                </a:cubicBezTo>
                <a:cubicBezTo>
                  <a:pt x="0" y="72"/>
                  <a:pt x="0" y="72"/>
                  <a:pt x="0" y="72"/>
                </a:cubicBezTo>
                <a:cubicBezTo>
                  <a:pt x="0" y="32"/>
                  <a:pt x="33" y="0"/>
                  <a:pt x="73" y="0"/>
                </a:cubicBezTo>
                <a:close/>
              </a:path>
            </a:pathLst>
          </a:custGeom>
          <a:solidFill>
            <a:schemeClr val="accent1">
              <a:lumMod val="75000"/>
              <a:lumOff val="25000"/>
              <a:alpha val="75000"/>
            </a:schemeClr>
          </a:solidFill>
          <a:ln>
            <a:noFill/>
          </a:ln>
        </p:spPr>
        <p:txBody>
          <a:bodyPr vert="horz" wrap="square" lIns="121920" tIns="60960" rIns="121920" bIns="60960" numCol="1" anchor="t" anchorCtr="0" compatLnSpc="1">
            <a:prstTxWarp prst="textNoShape">
              <a:avLst/>
            </a:prstTxWarp>
          </a:bodyPr>
          <a:lstStyle/>
          <a:p>
            <a:endParaRPr lang="en-US" sz="1600"/>
          </a:p>
        </p:txBody>
      </p:sp>
      <p:sp>
        <p:nvSpPr>
          <p:cNvPr id="14" name="Freeform 7">
            <a:extLst>
              <a:ext uri="{FF2B5EF4-FFF2-40B4-BE49-F238E27FC236}">
                <a16:creationId xmlns:a16="http://schemas.microsoft.com/office/drawing/2014/main" id="{426EE731-C78A-4CBE-828C-4FF2DE510C5D}"/>
              </a:ext>
            </a:extLst>
          </p:cNvPr>
          <p:cNvSpPr>
            <a:spLocks/>
          </p:cNvSpPr>
          <p:nvPr/>
        </p:nvSpPr>
        <p:spPr bwMode="auto">
          <a:xfrm>
            <a:off x="9708851" y="2701015"/>
            <a:ext cx="2092364" cy="523332"/>
          </a:xfrm>
          <a:custGeom>
            <a:avLst/>
            <a:gdLst>
              <a:gd name="T0" fmla="*/ 72 w 1665"/>
              <a:gd name="T1" fmla="*/ 0 h 401"/>
              <a:gd name="T2" fmla="*/ 1593 w 1665"/>
              <a:gd name="T3" fmla="*/ 0 h 401"/>
              <a:gd name="T4" fmla="*/ 1665 w 1665"/>
              <a:gd name="T5" fmla="*/ 73 h 401"/>
              <a:gd name="T6" fmla="*/ 1665 w 1665"/>
              <a:gd name="T7" fmla="*/ 328 h 401"/>
              <a:gd name="T8" fmla="*/ 1593 w 1665"/>
              <a:gd name="T9" fmla="*/ 401 h 401"/>
              <a:gd name="T10" fmla="*/ 72 w 1665"/>
              <a:gd name="T11" fmla="*/ 401 h 401"/>
              <a:gd name="T12" fmla="*/ 0 w 1665"/>
              <a:gd name="T13" fmla="*/ 328 h 401"/>
              <a:gd name="T14" fmla="*/ 0 w 1665"/>
              <a:gd name="T15" fmla="*/ 73 h 401"/>
              <a:gd name="T16" fmla="*/ 72 w 1665"/>
              <a:gd name="T1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5" h="401">
                <a:moveTo>
                  <a:pt x="72" y="0"/>
                </a:moveTo>
                <a:cubicBezTo>
                  <a:pt x="1593" y="0"/>
                  <a:pt x="1593" y="0"/>
                  <a:pt x="1593" y="0"/>
                </a:cubicBezTo>
                <a:cubicBezTo>
                  <a:pt x="1633" y="0"/>
                  <a:pt x="1665" y="33"/>
                  <a:pt x="1665" y="73"/>
                </a:cubicBezTo>
                <a:cubicBezTo>
                  <a:pt x="1665" y="328"/>
                  <a:pt x="1665" y="328"/>
                  <a:pt x="1665" y="328"/>
                </a:cubicBezTo>
                <a:cubicBezTo>
                  <a:pt x="1665" y="368"/>
                  <a:pt x="1633" y="401"/>
                  <a:pt x="1593" y="401"/>
                </a:cubicBezTo>
                <a:cubicBezTo>
                  <a:pt x="72" y="401"/>
                  <a:pt x="72" y="401"/>
                  <a:pt x="72" y="401"/>
                </a:cubicBezTo>
                <a:cubicBezTo>
                  <a:pt x="33" y="401"/>
                  <a:pt x="0" y="368"/>
                  <a:pt x="0" y="328"/>
                </a:cubicBezTo>
                <a:cubicBezTo>
                  <a:pt x="0" y="73"/>
                  <a:pt x="0" y="73"/>
                  <a:pt x="0" y="73"/>
                </a:cubicBezTo>
                <a:cubicBezTo>
                  <a:pt x="0" y="33"/>
                  <a:pt x="33" y="0"/>
                  <a:pt x="72" y="0"/>
                </a:cubicBezTo>
                <a:close/>
              </a:path>
            </a:pathLst>
          </a:custGeom>
          <a:solidFill>
            <a:schemeClr val="accent4">
              <a:alpha val="85000"/>
            </a:schemeClr>
          </a:solidFill>
          <a:ln>
            <a:noFill/>
          </a:ln>
        </p:spPr>
        <p:txBody>
          <a:bodyPr vert="horz" wrap="square" lIns="121920" tIns="60960" rIns="121920" bIns="60960" numCol="1" anchor="t" anchorCtr="0" compatLnSpc="1">
            <a:prstTxWarp prst="textNoShape">
              <a:avLst/>
            </a:prstTxWarp>
          </a:bodyPr>
          <a:lstStyle/>
          <a:p>
            <a:endParaRPr lang="en-US" sz="1600"/>
          </a:p>
        </p:txBody>
      </p:sp>
      <p:sp>
        <p:nvSpPr>
          <p:cNvPr id="16" name="Rectangle 15">
            <a:extLst>
              <a:ext uri="{FF2B5EF4-FFF2-40B4-BE49-F238E27FC236}">
                <a16:creationId xmlns:a16="http://schemas.microsoft.com/office/drawing/2014/main" id="{E34D40C9-78AC-42DD-8212-A92E976E5F01}"/>
              </a:ext>
            </a:extLst>
          </p:cNvPr>
          <p:cNvSpPr/>
          <p:nvPr/>
        </p:nvSpPr>
        <p:spPr>
          <a:xfrm>
            <a:off x="9422876" y="1765160"/>
            <a:ext cx="1335149" cy="400110"/>
          </a:xfrm>
          <a:prstGeom prst="rect">
            <a:avLst/>
          </a:prstGeom>
        </p:spPr>
        <p:txBody>
          <a:bodyPr wrap="square" anchor="ctr">
            <a:spAutoFit/>
          </a:bodyPr>
          <a:lstStyle/>
          <a:p>
            <a:pPr algn="ctr"/>
            <a:r>
              <a:rPr lang="en-US" sz="1000" b="1">
                <a:solidFill>
                  <a:schemeClr val="bg1"/>
                </a:solidFill>
              </a:rPr>
              <a:t>Reserves and Reserve Funds Policy</a:t>
            </a:r>
          </a:p>
        </p:txBody>
      </p:sp>
      <p:sp>
        <p:nvSpPr>
          <p:cNvPr id="17" name="Rectangle 16">
            <a:extLst>
              <a:ext uri="{FF2B5EF4-FFF2-40B4-BE49-F238E27FC236}">
                <a16:creationId xmlns:a16="http://schemas.microsoft.com/office/drawing/2014/main" id="{369D71EC-7BCC-4529-97C7-B1B66C77B9F9}"/>
              </a:ext>
            </a:extLst>
          </p:cNvPr>
          <p:cNvSpPr/>
          <p:nvPr/>
        </p:nvSpPr>
        <p:spPr>
          <a:xfrm>
            <a:off x="10237315" y="2729242"/>
            <a:ext cx="1461017" cy="430887"/>
          </a:xfrm>
          <a:prstGeom prst="rect">
            <a:avLst/>
          </a:prstGeom>
        </p:spPr>
        <p:txBody>
          <a:bodyPr wrap="square" anchor="ctr">
            <a:spAutoFit/>
          </a:bodyPr>
          <a:lstStyle/>
          <a:p>
            <a:pPr algn="ctr"/>
            <a:r>
              <a:rPr lang="en-US" sz="1100" b="1">
                <a:solidFill>
                  <a:schemeClr val="bg1"/>
                </a:solidFill>
              </a:rPr>
              <a:t>Segregation of Approval</a:t>
            </a:r>
          </a:p>
        </p:txBody>
      </p:sp>
      <p:sp>
        <p:nvSpPr>
          <p:cNvPr id="19" name="Rectangle 18">
            <a:extLst>
              <a:ext uri="{FF2B5EF4-FFF2-40B4-BE49-F238E27FC236}">
                <a16:creationId xmlns:a16="http://schemas.microsoft.com/office/drawing/2014/main" id="{20574DC1-F255-4D05-BE4B-78E80499B82E}"/>
              </a:ext>
            </a:extLst>
          </p:cNvPr>
          <p:cNvSpPr/>
          <p:nvPr/>
        </p:nvSpPr>
        <p:spPr>
          <a:xfrm>
            <a:off x="10617764" y="3776280"/>
            <a:ext cx="1335149" cy="415498"/>
          </a:xfrm>
          <a:prstGeom prst="rect">
            <a:avLst/>
          </a:prstGeom>
        </p:spPr>
        <p:txBody>
          <a:bodyPr wrap="square" anchor="ctr">
            <a:spAutoFit/>
          </a:bodyPr>
          <a:lstStyle/>
          <a:p>
            <a:pPr algn="ctr"/>
            <a:r>
              <a:rPr lang="en-US" sz="1050" b="1">
                <a:solidFill>
                  <a:schemeClr val="bg1"/>
                </a:solidFill>
              </a:rPr>
              <a:t>Procurement Policy Thresholds</a:t>
            </a:r>
          </a:p>
        </p:txBody>
      </p:sp>
      <p:sp>
        <p:nvSpPr>
          <p:cNvPr id="20" name="Oval 19">
            <a:extLst>
              <a:ext uri="{FF2B5EF4-FFF2-40B4-BE49-F238E27FC236}">
                <a16:creationId xmlns:a16="http://schemas.microsoft.com/office/drawing/2014/main" id="{17C313C2-6581-4BC4-B849-52BD5F47CF24}"/>
              </a:ext>
            </a:extLst>
          </p:cNvPr>
          <p:cNvSpPr/>
          <p:nvPr/>
        </p:nvSpPr>
        <p:spPr>
          <a:xfrm>
            <a:off x="7466110" y="3173779"/>
            <a:ext cx="1501269" cy="151264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What should change?</a:t>
            </a:r>
          </a:p>
        </p:txBody>
      </p:sp>
      <p:grpSp>
        <p:nvGrpSpPr>
          <p:cNvPr id="21" name="Group 20">
            <a:extLst>
              <a:ext uri="{FF2B5EF4-FFF2-40B4-BE49-F238E27FC236}">
                <a16:creationId xmlns:a16="http://schemas.microsoft.com/office/drawing/2014/main" id="{DC5D1642-D395-4446-8294-49FAAB5AE4F6}"/>
              </a:ext>
            </a:extLst>
          </p:cNvPr>
          <p:cNvGrpSpPr/>
          <p:nvPr/>
        </p:nvGrpSpPr>
        <p:grpSpPr>
          <a:xfrm>
            <a:off x="8201860" y="2332915"/>
            <a:ext cx="868177" cy="806189"/>
            <a:chOff x="1627188" y="1689101"/>
            <a:chExt cx="668337" cy="615950"/>
          </a:xfrm>
          <a:solidFill>
            <a:schemeClr val="accent2">
              <a:lumMod val="90000"/>
              <a:lumOff val="10000"/>
              <a:alpha val="95000"/>
            </a:schemeClr>
          </a:solidFill>
        </p:grpSpPr>
        <p:sp>
          <p:nvSpPr>
            <p:cNvPr id="22" name="Freeform 15">
              <a:extLst>
                <a:ext uri="{FF2B5EF4-FFF2-40B4-BE49-F238E27FC236}">
                  <a16:creationId xmlns:a16="http://schemas.microsoft.com/office/drawing/2014/main" id="{41FA1244-9C1E-447A-B9DB-E3C5C26D3E2F}"/>
                </a:ext>
              </a:extLst>
            </p:cNvPr>
            <p:cNvSpPr>
              <a:spLocks/>
            </p:cNvSpPr>
            <p:nvPr/>
          </p:nvSpPr>
          <p:spPr bwMode="auto">
            <a:xfrm>
              <a:off x="1627188" y="1689101"/>
              <a:ext cx="668337" cy="615950"/>
            </a:xfrm>
            <a:custGeom>
              <a:avLst/>
              <a:gdLst>
                <a:gd name="T0" fmla="*/ 0 w 578"/>
                <a:gd name="T1" fmla="*/ 428 h 533"/>
                <a:gd name="T2" fmla="*/ 0 w 578"/>
                <a:gd name="T3" fmla="*/ 0 h 533"/>
                <a:gd name="T4" fmla="*/ 578 w 578"/>
                <a:gd name="T5" fmla="*/ 186 h 533"/>
                <a:gd name="T6" fmla="*/ 329 w 578"/>
                <a:gd name="T7" fmla="*/ 533 h 533"/>
                <a:gd name="T8" fmla="*/ 0 w 578"/>
                <a:gd name="T9" fmla="*/ 428 h 533"/>
              </a:gdLst>
              <a:ahLst/>
              <a:cxnLst>
                <a:cxn ang="0">
                  <a:pos x="T0" y="T1"/>
                </a:cxn>
                <a:cxn ang="0">
                  <a:pos x="T2" y="T3"/>
                </a:cxn>
                <a:cxn ang="0">
                  <a:pos x="T4" y="T5"/>
                </a:cxn>
                <a:cxn ang="0">
                  <a:pos x="T6" y="T7"/>
                </a:cxn>
                <a:cxn ang="0">
                  <a:pos x="T8" y="T9"/>
                </a:cxn>
              </a:cxnLst>
              <a:rect l="0" t="0" r="r" b="b"/>
              <a:pathLst>
                <a:path w="578" h="533">
                  <a:moveTo>
                    <a:pt x="0" y="428"/>
                  </a:moveTo>
                  <a:cubicBezTo>
                    <a:pt x="0" y="0"/>
                    <a:pt x="0" y="0"/>
                    <a:pt x="0" y="0"/>
                  </a:cubicBezTo>
                  <a:cubicBezTo>
                    <a:pt x="207" y="0"/>
                    <a:pt x="409" y="65"/>
                    <a:pt x="578" y="186"/>
                  </a:cubicBezTo>
                  <a:cubicBezTo>
                    <a:pt x="329" y="533"/>
                    <a:pt x="329" y="533"/>
                    <a:pt x="329" y="533"/>
                  </a:cubicBezTo>
                  <a:cubicBezTo>
                    <a:pt x="236" y="467"/>
                    <a:pt x="122" y="428"/>
                    <a:pt x="0" y="428"/>
                  </a:cubicBezTo>
                  <a:close/>
                </a:path>
              </a:pathLst>
            </a:custGeom>
            <a:grpFill/>
            <a:ln>
              <a:noFill/>
            </a:ln>
          </p:spPr>
          <p:txBody>
            <a:bodyPr vert="horz" wrap="square" lIns="121920" tIns="60960" rIns="121920" bIns="60960" numCol="1" anchor="ctr" anchorCtr="0" compatLnSpc="1">
              <a:prstTxWarp prst="textNoShape">
                <a:avLst/>
              </a:prstTxWarp>
            </a:bodyPr>
            <a:lstStyle/>
            <a:p>
              <a:pPr algn="ctr"/>
              <a:endParaRPr lang="en-US" sz="1600"/>
            </a:p>
          </p:txBody>
        </p:sp>
        <p:sp>
          <p:nvSpPr>
            <p:cNvPr id="23" name="Text Placeholder 3">
              <a:extLst>
                <a:ext uri="{FF2B5EF4-FFF2-40B4-BE49-F238E27FC236}">
                  <a16:creationId xmlns:a16="http://schemas.microsoft.com/office/drawing/2014/main" id="{B61B0AC2-075D-4410-B8B3-0051C64C9B73}"/>
                </a:ext>
              </a:extLst>
            </p:cNvPr>
            <p:cNvSpPr txBox="1">
              <a:spLocks/>
            </p:cNvSpPr>
            <p:nvPr/>
          </p:nvSpPr>
          <p:spPr>
            <a:xfrm>
              <a:off x="1807325" y="1875382"/>
              <a:ext cx="175237" cy="189215"/>
            </a:xfrm>
            <a:prstGeom prst="rect">
              <a:avLst/>
            </a:prstGeom>
            <a:noFill/>
            <a:ln>
              <a:noFill/>
            </a:ln>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67" b="1">
                  <a:solidFill>
                    <a:schemeClr val="bg1"/>
                  </a:solidFill>
                  <a:latin typeface="Roboto (Body)"/>
                  <a:cs typeface="A Thuluth" pitchFamily="2" charset="-78"/>
                </a:rPr>
                <a:t>01</a:t>
              </a:r>
            </a:p>
          </p:txBody>
        </p:sp>
      </p:grpSp>
      <p:grpSp>
        <p:nvGrpSpPr>
          <p:cNvPr id="30" name="Group 29">
            <a:extLst>
              <a:ext uri="{FF2B5EF4-FFF2-40B4-BE49-F238E27FC236}">
                <a16:creationId xmlns:a16="http://schemas.microsoft.com/office/drawing/2014/main" id="{2B8465CE-67A7-4E14-BA95-F18143716EA9}"/>
              </a:ext>
            </a:extLst>
          </p:cNvPr>
          <p:cNvGrpSpPr/>
          <p:nvPr/>
        </p:nvGrpSpPr>
        <p:grpSpPr>
          <a:xfrm>
            <a:off x="8787057" y="2682309"/>
            <a:ext cx="921794" cy="955791"/>
            <a:chOff x="2006600" y="1903413"/>
            <a:chExt cx="709612" cy="730250"/>
          </a:xfrm>
          <a:solidFill>
            <a:schemeClr val="accent4">
              <a:alpha val="85000"/>
            </a:schemeClr>
          </a:solidFill>
        </p:grpSpPr>
        <p:sp>
          <p:nvSpPr>
            <p:cNvPr id="31" name="Freeform 16">
              <a:extLst>
                <a:ext uri="{FF2B5EF4-FFF2-40B4-BE49-F238E27FC236}">
                  <a16:creationId xmlns:a16="http://schemas.microsoft.com/office/drawing/2014/main" id="{D4AEAD5E-C6EE-4215-88CF-6D42784C04EB}"/>
                </a:ext>
              </a:extLst>
            </p:cNvPr>
            <p:cNvSpPr>
              <a:spLocks/>
            </p:cNvSpPr>
            <p:nvPr/>
          </p:nvSpPr>
          <p:spPr bwMode="auto">
            <a:xfrm>
              <a:off x="2006600" y="1903413"/>
              <a:ext cx="709612" cy="730250"/>
            </a:xfrm>
            <a:custGeom>
              <a:avLst/>
              <a:gdLst>
                <a:gd name="T0" fmla="*/ 0 w 614"/>
                <a:gd name="T1" fmla="*/ 347 h 631"/>
                <a:gd name="T2" fmla="*/ 249 w 614"/>
                <a:gd name="T3" fmla="*/ 0 h 631"/>
                <a:gd name="T4" fmla="*/ 614 w 614"/>
                <a:gd name="T5" fmla="*/ 498 h 631"/>
                <a:gd name="T6" fmla="*/ 207 w 614"/>
                <a:gd name="T7" fmla="*/ 631 h 631"/>
                <a:gd name="T8" fmla="*/ 0 w 614"/>
                <a:gd name="T9" fmla="*/ 347 h 631"/>
              </a:gdLst>
              <a:ahLst/>
              <a:cxnLst>
                <a:cxn ang="0">
                  <a:pos x="T0" y="T1"/>
                </a:cxn>
                <a:cxn ang="0">
                  <a:pos x="T2" y="T3"/>
                </a:cxn>
                <a:cxn ang="0">
                  <a:pos x="T4" y="T5"/>
                </a:cxn>
                <a:cxn ang="0">
                  <a:pos x="T6" y="T7"/>
                </a:cxn>
                <a:cxn ang="0">
                  <a:pos x="T8" y="T9"/>
                </a:cxn>
              </a:cxnLst>
              <a:rect l="0" t="0" r="r" b="b"/>
              <a:pathLst>
                <a:path w="614" h="631">
                  <a:moveTo>
                    <a:pt x="0" y="347"/>
                  </a:moveTo>
                  <a:cubicBezTo>
                    <a:pt x="249" y="0"/>
                    <a:pt x="249" y="0"/>
                    <a:pt x="249" y="0"/>
                  </a:cubicBezTo>
                  <a:cubicBezTo>
                    <a:pt x="420" y="123"/>
                    <a:pt x="548" y="297"/>
                    <a:pt x="614" y="498"/>
                  </a:cubicBezTo>
                  <a:cubicBezTo>
                    <a:pt x="207" y="631"/>
                    <a:pt x="207" y="631"/>
                    <a:pt x="207" y="631"/>
                  </a:cubicBezTo>
                  <a:cubicBezTo>
                    <a:pt x="170" y="516"/>
                    <a:pt x="96" y="417"/>
                    <a:pt x="0" y="34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1600"/>
            </a:p>
          </p:txBody>
        </p:sp>
        <p:sp>
          <p:nvSpPr>
            <p:cNvPr id="32" name="Text Placeholder 3">
              <a:extLst>
                <a:ext uri="{FF2B5EF4-FFF2-40B4-BE49-F238E27FC236}">
                  <a16:creationId xmlns:a16="http://schemas.microsoft.com/office/drawing/2014/main" id="{B2BE6989-2D97-4FB9-8004-D0A537AE5888}"/>
                </a:ext>
              </a:extLst>
            </p:cNvPr>
            <p:cNvSpPr txBox="1">
              <a:spLocks/>
            </p:cNvSpPr>
            <p:nvPr/>
          </p:nvSpPr>
          <p:spPr>
            <a:xfrm>
              <a:off x="2245476" y="2227807"/>
              <a:ext cx="175237" cy="18921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67" b="1">
                  <a:solidFill>
                    <a:schemeClr val="bg1"/>
                  </a:solidFill>
                  <a:latin typeface="Roboto (Body)"/>
                  <a:cs typeface="A Thuluth" pitchFamily="2" charset="-78"/>
                </a:rPr>
                <a:t>02</a:t>
              </a:r>
            </a:p>
          </p:txBody>
        </p:sp>
      </p:grpSp>
      <p:grpSp>
        <p:nvGrpSpPr>
          <p:cNvPr id="33" name="Group 32">
            <a:extLst>
              <a:ext uri="{FF2B5EF4-FFF2-40B4-BE49-F238E27FC236}">
                <a16:creationId xmlns:a16="http://schemas.microsoft.com/office/drawing/2014/main" id="{55D2C0E7-05A3-4250-B0D0-4E070B78D715}"/>
              </a:ext>
            </a:extLst>
          </p:cNvPr>
          <p:cNvGrpSpPr/>
          <p:nvPr/>
        </p:nvGrpSpPr>
        <p:grpSpPr>
          <a:xfrm>
            <a:off x="9110991" y="3553706"/>
            <a:ext cx="684644" cy="932935"/>
            <a:chOff x="2246313" y="2479676"/>
            <a:chExt cx="527050" cy="712788"/>
          </a:xfrm>
          <a:solidFill>
            <a:schemeClr val="accent1">
              <a:lumMod val="75000"/>
              <a:lumOff val="25000"/>
              <a:alpha val="75000"/>
            </a:schemeClr>
          </a:solidFill>
        </p:grpSpPr>
        <p:sp>
          <p:nvSpPr>
            <p:cNvPr id="34" name="Freeform 17">
              <a:extLst>
                <a:ext uri="{FF2B5EF4-FFF2-40B4-BE49-F238E27FC236}">
                  <a16:creationId xmlns:a16="http://schemas.microsoft.com/office/drawing/2014/main" id="{559B34C4-2095-4094-88EC-F01857CBCC54}"/>
                </a:ext>
              </a:extLst>
            </p:cNvPr>
            <p:cNvSpPr>
              <a:spLocks/>
            </p:cNvSpPr>
            <p:nvPr/>
          </p:nvSpPr>
          <p:spPr bwMode="auto">
            <a:xfrm>
              <a:off x="2246313" y="2479676"/>
              <a:ext cx="527050" cy="712788"/>
            </a:xfrm>
            <a:custGeom>
              <a:avLst/>
              <a:gdLst>
                <a:gd name="T0" fmla="*/ 0 w 456"/>
                <a:gd name="T1" fmla="*/ 133 h 617"/>
                <a:gd name="T2" fmla="*/ 407 w 456"/>
                <a:gd name="T3" fmla="*/ 0 h 617"/>
                <a:gd name="T4" fmla="*/ 456 w 456"/>
                <a:gd name="T5" fmla="*/ 309 h 617"/>
                <a:gd name="T6" fmla="*/ 407 w 456"/>
                <a:gd name="T7" fmla="*/ 617 h 617"/>
                <a:gd name="T8" fmla="*/ 0 w 456"/>
                <a:gd name="T9" fmla="*/ 484 h 617"/>
                <a:gd name="T10" fmla="*/ 28 w 456"/>
                <a:gd name="T11" fmla="*/ 309 h 617"/>
                <a:gd name="T12" fmla="*/ 0 w 456"/>
                <a:gd name="T13" fmla="*/ 133 h 617"/>
              </a:gdLst>
              <a:ahLst/>
              <a:cxnLst>
                <a:cxn ang="0">
                  <a:pos x="T0" y="T1"/>
                </a:cxn>
                <a:cxn ang="0">
                  <a:pos x="T2" y="T3"/>
                </a:cxn>
                <a:cxn ang="0">
                  <a:pos x="T4" y="T5"/>
                </a:cxn>
                <a:cxn ang="0">
                  <a:pos x="T6" y="T7"/>
                </a:cxn>
                <a:cxn ang="0">
                  <a:pos x="T8" y="T9"/>
                </a:cxn>
                <a:cxn ang="0">
                  <a:pos x="T10" y="T11"/>
                </a:cxn>
                <a:cxn ang="0">
                  <a:pos x="T12" y="T13"/>
                </a:cxn>
              </a:cxnLst>
              <a:rect l="0" t="0" r="r" b="b"/>
              <a:pathLst>
                <a:path w="456" h="617">
                  <a:moveTo>
                    <a:pt x="0" y="133"/>
                  </a:moveTo>
                  <a:cubicBezTo>
                    <a:pt x="407" y="0"/>
                    <a:pt x="407" y="0"/>
                    <a:pt x="407" y="0"/>
                  </a:cubicBezTo>
                  <a:cubicBezTo>
                    <a:pt x="439" y="99"/>
                    <a:pt x="456" y="204"/>
                    <a:pt x="456" y="309"/>
                  </a:cubicBezTo>
                  <a:cubicBezTo>
                    <a:pt x="456" y="414"/>
                    <a:pt x="439" y="518"/>
                    <a:pt x="407" y="617"/>
                  </a:cubicBezTo>
                  <a:cubicBezTo>
                    <a:pt x="0" y="484"/>
                    <a:pt x="0" y="484"/>
                    <a:pt x="0" y="484"/>
                  </a:cubicBezTo>
                  <a:cubicBezTo>
                    <a:pt x="19" y="429"/>
                    <a:pt x="28" y="370"/>
                    <a:pt x="28" y="309"/>
                  </a:cubicBezTo>
                  <a:cubicBezTo>
                    <a:pt x="28" y="247"/>
                    <a:pt x="19" y="188"/>
                    <a:pt x="0" y="13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1600"/>
            </a:p>
          </p:txBody>
        </p:sp>
        <p:sp>
          <p:nvSpPr>
            <p:cNvPr id="35" name="Text Placeholder 3">
              <a:extLst>
                <a:ext uri="{FF2B5EF4-FFF2-40B4-BE49-F238E27FC236}">
                  <a16:creationId xmlns:a16="http://schemas.microsoft.com/office/drawing/2014/main" id="{A358ECFD-5824-4A14-98C0-522B144E721A}"/>
                </a:ext>
              </a:extLst>
            </p:cNvPr>
            <p:cNvSpPr txBox="1">
              <a:spLocks/>
            </p:cNvSpPr>
            <p:nvPr/>
          </p:nvSpPr>
          <p:spPr>
            <a:xfrm>
              <a:off x="2426450" y="2741464"/>
              <a:ext cx="175237" cy="18921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67" b="1">
                  <a:solidFill>
                    <a:schemeClr val="bg1"/>
                  </a:solidFill>
                  <a:latin typeface="Roboto (Body)"/>
                  <a:cs typeface="A Thuluth" pitchFamily="2" charset="-78"/>
                </a:rPr>
                <a:t>03</a:t>
              </a:r>
            </a:p>
          </p:txBody>
        </p:sp>
      </p:grpSp>
      <p:pic>
        <p:nvPicPr>
          <p:cNvPr id="37" name="Picture 12">
            <a:extLst>
              <a:ext uri="{FF2B5EF4-FFF2-40B4-BE49-F238E27FC236}">
                <a16:creationId xmlns:a16="http://schemas.microsoft.com/office/drawing/2014/main" id="{F200C389-8544-4743-9AB9-1A7D3F2958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939094" y="1811957"/>
            <a:ext cx="316531" cy="316531"/>
          </a:xfrm>
          <a:prstGeom prst="rect">
            <a:avLst/>
          </a:prstGeom>
        </p:spPr>
      </p:pic>
      <p:pic>
        <p:nvPicPr>
          <p:cNvPr id="38" name="Picture 21">
            <a:extLst>
              <a:ext uri="{FF2B5EF4-FFF2-40B4-BE49-F238E27FC236}">
                <a16:creationId xmlns:a16="http://schemas.microsoft.com/office/drawing/2014/main" id="{B542611E-4280-4CF6-8B7E-3626D254C8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65474" y="2824943"/>
            <a:ext cx="307501" cy="307501"/>
          </a:xfrm>
          <a:prstGeom prst="rect">
            <a:avLst/>
          </a:prstGeom>
        </p:spPr>
      </p:pic>
      <p:pic>
        <p:nvPicPr>
          <p:cNvPr id="41" name="Picture 28">
            <a:extLst>
              <a:ext uri="{FF2B5EF4-FFF2-40B4-BE49-F238E27FC236}">
                <a16:creationId xmlns:a16="http://schemas.microsoft.com/office/drawing/2014/main" id="{CE3E3C2A-96DF-4B88-979E-1EB10F352A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273534" y="3774385"/>
            <a:ext cx="344230" cy="344230"/>
          </a:xfrm>
          <a:prstGeom prst="rect">
            <a:avLst/>
          </a:prstGeom>
        </p:spPr>
      </p:pic>
      <p:grpSp>
        <p:nvGrpSpPr>
          <p:cNvPr id="42" name="Group 41">
            <a:extLst>
              <a:ext uri="{FF2B5EF4-FFF2-40B4-BE49-F238E27FC236}">
                <a16:creationId xmlns:a16="http://schemas.microsoft.com/office/drawing/2014/main" id="{1272B486-AB8A-42D8-B964-C19047B307DA}"/>
              </a:ext>
            </a:extLst>
          </p:cNvPr>
          <p:cNvGrpSpPr/>
          <p:nvPr/>
        </p:nvGrpSpPr>
        <p:grpSpPr>
          <a:xfrm rot="2194109">
            <a:off x="8846474" y="4345448"/>
            <a:ext cx="684644" cy="932935"/>
            <a:chOff x="2246313" y="2479676"/>
            <a:chExt cx="527050" cy="712788"/>
          </a:xfrm>
          <a:solidFill>
            <a:schemeClr val="tx2">
              <a:alpha val="75000"/>
            </a:schemeClr>
          </a:solidFill>
        </p:grpSpPr>
        <p:sp>
          <p:nvSpPr>
            <p:cNvPr id="43" name="Freeform 17">
              <a:extLst>
                <a:ext uri="{FF2B5EF4-FFF2-40B4-BE49-F238E27FC236}">
                  <a16:creationId xmlns:a16="http://schemas.microsoft.com/office/drawing/2014/main" id="{C17AB3F2-D3B4-410D-A902-8BFE4FF0B9FD}"/>
                </a:ext>
              </a:extLst>
            </p:cNvPr>
            <p:cNvSpPr>
              <a:spLocks/>
            </p:cNvSpPr>
            <p:nvPr/>
          </p:nvSpPr>
          <p:spPr bwMode="auto">
            <a:xfrm>
              <a:off x="2246313" y="2479676"/>
              <a:ext cx="527050" cy="712788"/>
            </a:xfrm>
            <a:custGeom>
              <a:avLst/>
              <a:gdLst>
                <a:gd name="T0" fmla="*/ 0 w 456"/>
                <a:gd name="T1" fmla="*/ 133 h 617"/>
                <a:gd name="T2" fmla="*/ 407 w 456"/>
                <a:gd name="T3" fmla="*/ 0 h 617"/>
                <a:gd name="T4" fmla="*/ 456 w 456"/>
                <a:gd name="T5" fmla="*/ 309 h 617"/>
                <a:gd name="T6" fmla="*/ 407 w 456"/>
                <a:gd name="T7" fmla="*/ 617 h 617"/>
                <a:gd name="T8" fmla="*/ 0 w 456"/>
                <a:gd name="T9" fmla="*/ 484 h 617"/>
                <a:gd name="T10" fmla="*/ 28 w 456"/>
                <a:gd name="T11" fmla="*/ 309 h 617"/>
                <a:gd name="T12" fmla="*/ 0 w 456"/>
                <a:gd name="T13" fmla="*/ 133 h 617"/>
              </a:gdLst>
              <a:ahLst/>
              <a:cxnLst>
                <a:cxn ang="0">
                  <a:pos x="T0" y="T1"/>
                </a:cxn>
                <a:cxn ang="0">
                  <a:pos x="T2" y="T3"/>
                </a:cxn>
                <a:cxn ang="0">
                  <a:pos x="T4" y="T5"/>
                </a:cxn>
                <a:cxn ang="0">
                  <a:pos x="T6" y="T7"/>
                </a:cxn>
                <a:cxn ang="0">
                  <a:pos x="T8" y="T9"/>
                </a:cxn>
                <a:cxn ang="0">
                  <a:pos x="T10" y="T11"/>
                </a:cxn>
                <a:cxn ang="0">
                  <a:pos x="T12" y="T13"/>
                </a:cxn>
              </a:cxnLst>
              <a:rect l="0" t="0" r="r" b="b"/>
              <a:pathLst>
                <a:path w="456" h="617">
                  <a:moveTo>
                    <a:pt x="0" y="133"/>
                  </a:moveTo>
                  <a:cubicBezTo>
                    <a:pt x="407" y="0"/>
                    <a:pt x="407" y="0"/>
                    <a:pt x="407" y="0"/>
                  </a:cubicBezTo>
                  <a:cubicBezTo>
                    <a:pt x="439" y="99"/>
                    <a:pt x="456" y="204"/>
                    <a:pt x="456" y="309"/>
                  </a:cubicBezTo>
                  <a:cubicBezTo>
                    <a:pt x="456" y="414"/>
                    <a:pt x="439" y="518"/>
                    <a:pt x="407" y="617"/>
                  </a:cubicBezTo>
                  <a:cubicBezTo>
                    <a:pt x="0" y="484"/>
                    <a:pt x="0" y="484"/>
                    <a:pt x="0" y="484"/>
                  </a:cubicBezTo>
                  <a:cubicBezTo>
                    <a:pt x="19" y="429"/>
                    <a:pt x="28" y="370"/>
                    <a:pt x="28" y="309"/>
                  </a:cubicBezTo>
                  <a:cubicBezTo>
                    <a:pt x="28" y="247"/>
                    <a:pt x="19" y="188"/>
                    <a:pt x="0" y="133"/>
                  </a:cubicBezTo>
                  <a:close/>
                </a:path>
              </a:pathLst>
            </a:custGeom>
            <a:solidFill>
              <a:schemeClr val="tx2">
                <a:lumMod val="90000"/>
                <a:lumOff val="10000"/>
              </a:schemeClr>
            </a:solidFill>
            <a:ln>
              <a:noFill/>
            </a:ln>
          </p:spPr>
          <p:txBody>
            <a:bodyPr vert="horz" wrap="square" lIns="121920" tIns="60960" rIns="121920" bIns="60960" numCol="1" anchor="t" anchorCtr="0" compatLnSpc="1">
              <a:prstTxWarp prst="textNoShape">
                <a:avLst/>
              </a:prstTxWarp>
            </a:bodyPr>
            <a:lstStyle/>
            <a:p>
              <a:endParaRPr lang="en-US" sz="1600"/>
            </a:p>
          </p:txBody>
        </p:sp>
        <p:sp>
          <p:nvSpPr>
            <p:cNvPr id="44" name="Text Placeholder 3">
              <a:extLst>
                <a:ext uri="{FF2B5EF4-FFF2-40B4-BE49-F238E27FC236}">
                  <a16:creationId xmlns:a16="http://schemas.microsoft.com/office/drawing/2014/main" id="{B138C46E-44F2-4F7D-B846-F0C1422C9F20}"/>
                </a:ext>
              </a:extLst>
            </p:cNvPr>
            <p:cNvSpPr txBox="1">
              <a:spLocks/>
            </p:cNvSpPr>
            <p:nvPr/>
          </p:nvSpPr>
          <p:spPr>
            <a:xfrm>
              <a:off x="2407943" y="2726311"/>
              <a:ext cx="212252" cy="219523"/>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67" b="1">
                  <a:solidFill>
                    <a:schemeClr val="bg1"/>
                  </a:solidFill>
                  <a:latin typeface="Roboto (Body)"/>
                  <a:cs typeface="A Thuluth" pitchFamily="2" charset="-78"/>
                </a:rPr>
                <a:t>04</a:t>
              </a:r>
            </a:p>
          </p:txBody>
        </p:sp>
      </p:grpSp>
      <p:sp>
        <p:nvSpPr>
          <p:cNvPr id="45" name="Freeform 5">
            <a:extLst>
              <a:ext uri="{FF2B5EF4-FFF2-40B4-BE49-F238E27FC236}">
                <a16:creationId xmlns:a16="http://schemas.microsoft.com/office/drawing/2014/main" id="{40A94E56-9EFB-4D1E-A86A-B0BEC660782B}"/>
              </a:ext>
            </a:extLst>
          </p:cNvPr>
          <p:cNvSpPr>
            <a:spLocks/>
          </p:cNvSpPr>
          <p:nvPr/>
        </p:nvSpPr>
        <p:spPr bwMode="auto">
          <a:xfrm>
            <a:off x="9708851" y="4715695"/>
            <a:ext cx="2011397" cy="529499"/>
          </a:xfrm>
          <a:custGeom>
            <a:avLst/>
            <a:gdLst>
              <a:gd name="T0" fmla="*/ 72 w 1665"/>
              <a:gd name="T1" fmla="*/ 0 h 401"/>
              <a:gd name="T2" fmla="*/ 1593 w 1665"/>
              <a:gd name="T3" fmla="*/ 0 h 401"/>
              <a:gd name="T4" fmla="*/ 1665 w 1665"/>
              <a:gd name="T5" fmla="*/ 73 h 401"/>
              <a:gd name="T6" fmla="*/ 1665 w 1665"/>
              <a:gd name="T7" fmla="*/ 328 h 401"/>
              <a:gd name="T8" fmla="*/ 1593 w 1665"/>
              <a:gd name="T9" fmla="*/ 401 h 401"/>
              <a:gd name="T10" fmla="*/ 72 w 1665"/>
              <a:gd name="T11" fmla="*/ 401 h 401"/>
              <a:gd name="T12" fmla="*/ 0 w 1665"/>
              <a:gd name="T13" fmla="*/ 328 h 401"/>
              <a:gd name="T14" fmla="*/ 0 w 1665"/>
              <a:gd name="T15" fmla="*/ 73 h 401"/>
              <a:gd name="T16" fmla="*/ 72 w 1665"/>
              <a:gd name="T1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5" h="401">
                <a:moveTo>
                  <a:pt x="72" y="0"/>
                </a:moveTo>
                <a:cubicBezTo>
                  <a:pt x="1593" y="0"/>
                  <a:pt x="1593" y="0"/>
                  <a:pt x="1593" y="0"/>
                </a:cubicBezTo>
                <a:cubicBezTo>
                  <a:pt x="1632" y="0"/>
                  <a:pt x="1665" y="33"/>
                  <a:pt x="1665" y="73"/>
                </a:cubicBezTo>
                <a:cubicBezTo>
                  <a:pt x="1665" y="328"/>
                  <a:pt x="1665" y="328"/>
                  <a:pt x="1665" y="328"/>
                </a:cubicBezTo>
                <a:cubicBezTo>
                  <a:pt x="1665" y="368"/>
                  <a:pt x="1632" y="401"/>
                  <a:pt x="1593" y="401"/>
                </a:cubicBezTo>
                <a:cubicBezTo>
                  <a:pt x="72" y="401"/>
                  <a:pt x="72" y="401"/>
                  <a:pt x="72" y="401"/>
                </a:cubicBezTo>
                <a:cubicBezTo>
                  <a:pt x="32" y="401"/>
                  <a:pt x="0" y="368"/>
                  <a:pt x="0" y="328"/>
                </a:cubicBezTo>
                <a:cubicBezTo>
                  <a:pt x="0" y="73"/>
                  <a:pt x="0" y="73"/>
                  <a:pt x="0" y="73"/>
                </a:cubicBezTo>
                <a:cubicBezTo>
                  <a:pt x="0" y="33"/>
                  <a:pt x="32" y="0"/>
                  <a:pt x="72" y="0"/>
                </a:cubicBezTo>
                <a:close/>
              </a:path>
            </a:pathLst>
          </a:custGeom>
          <a:solidFill>
            <a:schemeClr val="accent1">
              <a:lumMod val="90000"/>
              <a:lumOff val="10000"/>
              <a:alpha val="95000"/>
            </a:schemeClr>
          </a:solidFill>
          <a:ln>
            <a:noFill/>
          </a:ln>
        </p:spPr>
        <p:txBody>
          <a:bodyPr vert="horz" wrap="square" lIns="121920" tIns="60960" rIns="121920" bIns="60960" numCol="1" anchor="t" anchorCtr="0" compatLnSpc="1">
            <a:prstTxWarp prst="textNoShape">
              <a:avLst/>
            </a:prstTxWarp>
          </a:bodyPr>
          <a:lstStyle/>
          <a:p>
            <a:endParaRPr lang="en-US" sz="1600"/>
          </a:p>
        </p:txBody>
      </p:sp>
      <p:sp>
        <p:nvSpPr>
          <p:cNvPr id="46" name="Rectangle 45">
            <a:extLst>
              <a:ext uri="{FF2B5EF4-FFF2-40B4-BE49-F238E27FC236}">
                <a16:creationId xmlns:a16="http://schemas.microsoft.com/office/drawing/2014/main" id="{301FE65A-5980-4BFC-9E49-E0E1E462BDFD}"/>
              </a:ext>
            </a:extLst>
          </p:cNvPr>
          <p:cNvSpPr/>
          <p:nvPr/>
        </p:nvSpPr>
        <p:spPr>
          <a:xfrm>
            <a:off x="10283034" y="4837962"/>
            <a:ext cx="1335149" cy="261610"/>
          </a:xfrm>
          <a:prstGeom prst="rect">
            <a:avLst/>
          </a:prstGeom>
        </p:spPr>
        <p:txBody>
          <a:bodyPr wrap="square" anchor="ctr">
            <a:spAutoFit/>
          </a:bodyPr>
          <a:lstStyle/>
          <a:p>
            <a:pPr algn="ctr"/>
            <a:r>
              <a:rPr lang="en-US" sz="1100" b="1">
                <a:solidFill>
                  <a:schemeClr val="bg1"/>
                </a:solidFill>
              </a:rPr>
              <a:t>Surplus Allocation</a:t>
            </a:r>
          </a:p>
        </p:txBody>
      </p:sp>
      <p:pic>
        <p:nvPicPr>
          <p:cNvPr id="48" name="Picture 12">
            <a:extLst>
              <a:ext uri="{FF2B5EF4-FFF2-40B4-BE49-F238E27FC236}">
                <a16:creationId xmlns:a16="http://schemas.microsoft.com/office/drawing/2014/main" id="{F9C165E9-1D3E-491B-B787-B3F6A28703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819672" y="4776100"/>
            <a:ext cx="385334" cy="385334"/>
          </a:xfrm>
          <a:prstGeom prst="rect">
            <a:avLst/>
          </a:prstGeom>
        </p:spPr>
      </p:pic>
    </p:spTree>
    <p:extLst>
      <p:ext uri="{BB962C8B-B14F-4D97-AF65-F5344CB8AC3E}">
        <p14:creationId xmlns:p14="http://schemas.microsoft.com/office/powerpoint/2010/main" val="15138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8C54-C97E-4038-9045-B4C6333E8CD8}"/>
              </a:ext>
            </a:extLst>
          </p:cNvPr>
          <p:cNvSpPr>
            <a:spLocks noGrp="1"/>
          </p:cNvSpPr>
          <p:nvPr>
            <p:ph type="title"/>
          </p:nvPr>
        </p:nvSpPr>
        <p:spPr>
          <a:xfrm>
            <a:off x="638173" y="2468399"/>
            <a:ext cx="3924302" cy="775597"/>
          </a:xfrm>
        </p:spPr>
        <p:txBody>
          <a:bodyPr/>
          <a:lstStyle/>
          <a:p>
            <a:r>
              <a:rPr lang="en-CA" sz="2800">
                <a:cs typeface="Segoe UI Semibold"/>
              </a:rPr>
              <a:t>Technology Assessment</a:t>
            </a:r>
            <a:endParaRPr lang="en-CA" sz="2800"/>
          </a:p>
        </p:txBody>
      </p:sp>
    </p:spTree>
    <p:extLst>
      <p:ext uri="{BB962C8B-B14F-4D97-AF65-F5344CB8AC3E}">
        <p14:creationId xmlns:p14="http://schemas.microsoft.com/office/powerpoint/2010/main" val="333517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FF5E54-03EF-4E65-A441-DAD9C75F8EAD}"/>
              </a:ext>
            </a:extLst>
          </p:cNvPr>
          <p:cNvSpPr txBox="1"/>
          <p:nvPr/>
        </p:nvSpPr>
        <p:spPr>
          <a:xfrm>
            <a:off x="348029" y="1335061"/>
            <a:ext cx="11326021" cy="1334080"/>
          </a:xfrm>
          <a:prstGeom prst="rect">
            <a:avLst/>
          </a:prstGeom>
          <a:solidFill>
            <a:schemeClr val="tx1">
              <a:lumMod val="10000"/>
              <a:lumOff val="90000"/>
            </a:schemeClr>
          </a:solidFill>
          <a:ln>
            <a:noFill/>
          </a:ln>
        </p:spPr>
        <p:style>
          <a:lnRef idx="2">
            <a:schemeClr val="dk1"/>
          </a:lnRef>
          <a:fillRef idx="1">
            <a:schemeClr val="lt1"/>
          </a:fillRef>
          <a:effectRef idx="0">
            <a:schemeClr val="dk1"/>
          </a:effectRef>
          <a:fontRef idx="minor">
            <a:schemeClr val="dk1"/>
          </a:fontRef>
        </p:style>
        <p:txBody>
          <a:bodyPr vert="horz" wrap="square" lIns="0" tIns="0" rIns="0" bIns="0" rtlCol="0" anchor="t" anchorCtr="0">
            <a:noAutofit/>
          </a:bodyPr>
          <a:lstStyle/>
          <a:p>
            <a:r>
              <a:rPr lang="en-CA" sz="1400"/>
              <a:t>There is a strong appetite for the Municipality to reinforce the use of technology. Understanding where the Finance Department's strengths and gaps are, as well as a holistic view of all departments within the Municipality, and reinforcing the use of technology where those gaps exist may reduce human error, improve controls and access to data as well as reduce labour intensive tasks within business processes. This would better prepare the Municipality to facilitate efficiencies and optimal use of resource time.  </a:t>
            </a:r>
          </a:p>
        </p:txBody>
      </p:sp>
      <p:sp>
        <p:nvSpPr>
          <p:cNvPr id="8" name="Title 2">
            <a:extLst>
              <a:ext uri="{FF2B5EF4-FFF2-40B4-BE49-F238E27FC236}">
                <a16:creationId xmlns:a16="http://schemas.microsoft.com/office/drawing/2014/main" id="{70B4297A-2E45-4F32-A10F-CC04CDF00CD1}"/>
              </a:ext>
            </a:extLst>
          </p:cNvPr>
          <p:cNvSpPr txBox="1">
            <a:spLocks/>
          </p:cNvSpPr>
          <p:nvPr/>
        </p:nvSpPr>
        <p:spPr>
          <a:xfrm>
            <a:off x="348029" y="547229"/>
            <a:ext cx="11116453" cy="436216"/>
          </a:xfrm>
          <a:prstGeom prst="rect">
            <a:avLst/>
          </a:prstGeom>
          <a:ln>
            <a:solidFill>
              <a:schemeClr val="bg1"/>
            </a:solidFill>
          </a:ln>
        </p:spPr>
        <p:txBody>
          <a:bodyPr vert="horz" wrap="square" lIns="0" tIns="0" rIns="0" bIns="0" rtlCol="0" anchor="t" anchorCtr="0">
            <a:normAutofit fontScale="92500" lnSpcReduction="10000"/>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r>
              <a:rPr lang="en-CA" sz="3600"/>
              <a:t>Preliminary Technology Recommendation</a:t>
            </a:r>
            <a:endParaRPr lang="en-US" sz="3600"/>
          </a:p>
        </p:txBody>
      </p:sp>
      <p:grpSp>
        <p:nvGrpSpPr>
          <p:cNvPr id="54" name="Group 53">
            <a:extLst>
              <a:ext uri="{FF2B5EF4-FFF2-40B4-BE49-F238E27FC236}">
                <a16:creationId xmlns:a16="http://schemas.microsoft.com/office/drawing/2014/main" id="{7EFB6945-BB78-4A4F-885F-CD93B93134E6}"/>
              </a:ext>
            </a:extLst>
          </p:cNvPr>
          <p:cNvGrpSpPr/>
          <p:nvPr/>
        </p:nvGrpSpPr>
        <p:grpSpPr>
          <a:xfrm>
            <a:off x="1710567" y="3159282"/>
            <a:ext cx="8175356" cy="2410305"/>
            <a:chOff x="3385370" y="2149110"/>
            <a:chExt cx="8202758" cy="2410305"/>
          </a:xfrm>
        </p:grpSpPr>
        <p:sp>
          <p:nvSpPr>
            <p:cNvPr id="31" name="TextBox 30">
              <a:extLst>
                <a:ext uri="{FF2B5EF4-FFF2-40B4-BE49-F238E27FC236}">
                  <a16:creationId xmlns:a16="http://schemas.microsoft.com/office/drawing/2014/main" id="{BA7F96DB-F6D8-480D-9FD2-3AAA349BC584}"/>
                </a:ext>
              </a:extLst>
            </p:cNvPr>
            <p:cNvSpPr txBox="1"/>
            <p:nvPr/>
          </p:nvSpPr>
          <p:spPr>
            <a:xfrm>
              <a:off x="6199229" y="2149110"/>
              <a:ext cx="5388899" cy="2410305"/>
            </a:xfrm>
            <a:prstGeom prst="rect">
              <a:avLst/>
            </a:prstGeom>
            <a:noFill/>
          </p:spPr>
          <p:txBody>
            <a:bodyPr wrap="square" lIns="91440" tIns="45720" rIns="91440" bIns="45720" rtlCol="0" anchor="t">
              <a:noAutofit/>
            </a:bodyPr>
            <a:lstStyle/>
            <a:p>
              <a:pPr algn="ctr">
                <a:lnSpc>
                  <a:spcPct val="120000"/>
                </a:lnSpc>
                <a:spcBef>
                  <a:spcPts val="600"/>
                </a:spcBef>
              </a:pPr>
              <a:r>
                <a:rPr lang="en-CA" sz="1600" b="1" dirty="0">
                  <a:solidFill>
                    <a:schemeClr val="tx2"/>
                  </a:solidFill>
                  <a:latin typeface="+mj-lt"/>
                </a:rPr>
                <a:t>Complete a Technology Assessment</a:t>
              </a:r>
            </a:p>
            <a:p>
              <a:pPr algn="ctr">
                <a:lnSpc>
                  <a:spcPct val="120000"/>
                </a:lnSpc>
                <a:spcBef>
                  <a:spcPts val="600"/>
                </a:spcBef>
              </a:pPr>
              <a:r>
                <a:rPr lang="en-US" sz="1100" dirty="0"/>
                <a:t>To identify gaps and opportunities, holistically across the organization, and across dimensions of people, process, technology and governance; right-sized and aligned to your key objectives. Understanding where and how to optimize IT spend and investments sets a strong foundation for operational efficiency, to meet current and future needs.</a:t>
              </a:r>
              <a:endParaRPr lang="en-US" sz="1100" dirty="0">
                <a:cs typeface="Segoe UI Semilight"/>
              </a:endParaRPr>
            </a:p>
            <a:p>
              <a:pPr algn="ctr">
                <a:lnSpc>
                  <a:spcPct val="120000"/>
                </a:lnSpc>
                <a:spcBef>
                  <a:spcPts val="600"/>
                </a:spcBef>
              </a:pPr>
              <a:endParaRPr lang="en-CA" sz="1200" dirty="0"/>
            </a:p>
          </p:txBody>
        </p:sp>
        <p:sp>
          <p:nvSpPr>
            <p:cNvPr id="33" name="Freeform 120">
              <a:extLst>
                <a:ext uri="{FF2B5EF4-FFF2-40B4-BE49-F238E27FC236}">
                  <a16:creationId xmlns:a16="http://schemas.microsoft.com/office/drawing/2014/main" id="{3318DAEA-95FB-45D2-945E-B530FA5625FD}"/>
                </a:ext>
              </a:extLst>
            </p:cNvPr>
            <p:cNvSpPr>
              <a:spLocks noChangeAspect="1"/>
            </p:cNvSpPr>
            <p:nvPr/>
          </p:nvSpPr>
          <p:spPr bwMode="auto">
            <a:xfrm>
              <a:off x="3385370" y="2166420"/>
              <a:ext cx="1440000" cy="1641799"/>
            </a:xfrm>
            <a:custGeom>
              <a:avLst/>
              <a:gdLst>
                <a:gd name="T0" fmla="*/ 244 w 244"/>
                <a:gd name="T1" fmla="*/ 200 h 278"/>
                <a:gd name="T2" fmla="*/ 244 w 244"/>
                <a:gd name="T3" fmla="*/ 78 h 278"/>
                <a:gd name="T4" fmla="*/ 236 w 244"/>
                <a:gd name="T5" fmla="*/ 63 h 278"/>
                <a:gd name="T6" fmla="*/ 131 w 244"/>
                <a:gd name="T7" fmla="*/ 3 h 278"/>
                <a:gd name="T8" fmla="*/ 113 w 244"/>
                <a:gd name="T9" fmla="*/ 3 h 278"/>
                <a:gd name="T10" fmla="*/ 8 w 244"/>
                <a:gd name="T11" fmla="*/ 63 h 278"/>
                <a:gd name="T12" fmla="*/ 0 w 244"/>
                <a:gd name="T13" fmla="*/ 78 h 278"/>
                <a:gd name="T14" fmla="*/ 0 w 244"/>
                <a:gd name="T15" fmla="*/ 200 h 278"/>
                <a:gd name="T16" fmla="*/ 8 w 244"/>
                <a:gd name="T17" fmla="*/ 215 h 278"/>
                <a:gd name="T18" fmla="*/ 113 w 244"/>
                <a:gd name="T19" fmla="*/ 275 h 278"/>
                <a:gd name="T20" fmla="*/ 131 w 244"/>
                <a:gd name="T21" fmla="*/ 275 h 278"/>
                <a:gd name="T22" fmla="*/ 236 w 244"/>
                <a:gd name="T23" fmla="*/ 215 h 278"/>
                <a:gd name="T24" fmla="*/ 244 w 244"/>
                <a:gd name="T25" fmla="*/ 20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78">
                  <a:moveTo>
                    <a:pt x="244" y="200"/>
                  </a:moveTo>
                  <a:cubicBezTo>
                    <a:pt x="244" y="78"/>
                    <a:pt x="244" y="78"/>
                    <a:pt x="244" y="78"/>
                  </a:cubicBezTo>
                  <a:cubicBezTo>
                    <a:pt x="244" y="72"/>
                    <a:pt x="241" y="66"/>
                    <a:pt x="236" y="63"/>
                  </a:cubicBezTo>
                  <a:cubicBezTo>
                    <a:pt x="131" y="3"/>
                    <a:pt x="131" y="3"/>
                    <a:pt x="131" y="3"/>
                  </a:cubicBezTo>
                  <a:cubicBezTo>
                    <a:pt x="125" y="0"/>
                    <a:pt x="119" y="0"/>
                    <a:pt x="113" y="3"/>
                  </a:cubicBezTo>
                  <a:cubicBezTo>
                    <a:pt x="8" y="63"/>
                    <a:pt x="8" y="63"/>
                    <a:pt x="8" y="63"/>
                  </a:cubicBezTo>
                  <a:cubicBezTo>
                    <a:pt x="3" y="66"/>
                    <a:pt x="0" y="72"/>
                    <a:pt x="0" y="78"/>
                  </a:cubicBezTo>
                  <a:cubicBezTo>
                    <a:pt x="0" y="200"/>
                    <a:pt x="0" y="200"/>
                    <a:pt x="0" y="200"/>
                  </a:cubicBezTo>
                  <a:cubicBezTo>
                    <a:pt x="0" y="206"/>
                    <a:pt x="3" y="212"/>
                    <a:pt x="8" y="215"/>
                  </a:cubicBezTo>
                  <a:cubicBezTo>
                    <a:pt x="113" y="275"/>
                    <a:pt x="113" y="275"/>
                    <a:pt x="113" y="275"/>
                  </a:cubicBezTo>
                  <a:cubicBezTo>
                    <a:pt x="119" y="278"/>
                    <a:pt x="125" y="278"/>
                    <a:pt x="131" y="275"/>
                  </a:cubicBezTo>
                  <a:cubicBezTo>
                    <a:pt x="236" y="215"/>
                    <a:pt x="236" y="215"/>
                    <a:pt x="236" y="215"/>
                  </a:cubicBezTo>
                  <a:cubicBezTo>
                    <a:pt x="241" y="212"/>
                    <a:pt x="244" y="206"/>
                    <a:pt x="244" y="200"/>
                  </a:cubicBezTo>
                  <a:close/>
                </a:path>
              </a:pathLst>
            </a:custGeom>
            <a:solidFill>
              <a:schemeClr val="bg1"/>
            </a:solidFill>
            <a:ln w="50800">
              <a:solidFill>
                <a:schemeClr val="accent1"/>
              </a:solidFill>
            </a:ln>
          </p:spPr>
          <p:txBody>
            <a:bodyPr vert="horz" wrap="square" lIns="121920" tIns="60960" rIns="121920" bIns="60960" numCol="1" anchor="t" anchorCtr="0" compatLnSpc="1">
              <a:prstTxWarp prst="textNoShape">
                <a:avLst/>
              </a:prstTxWarp>
            </a:bodyPr>
            <a:lstStyle/>
            <a:p>
              <a:endParaRPr lang="en-US" sz="2400"/>
            </a:p>
          </p:txBody>
        </p:sp>
        <p:grpSp>
          <p:nvGrpSpPr>
            <p:cNvPr id="37" name="Group 36">
              <a:extLst>
                <a:ext uri="{FF2B5EF4-FFF2-40B4-BE49-F238E27FC236}">
                  <a16:creationId xmlns:a16="http://schemas.microsoft.com/office/drawing/2014/main" id="{10E9D3FC-0A3B-4F21-BB1A-67DCC0CE7A1C}"/>
                </a:ext>
              </a:extLst>
            </p:cNvPr>
            <p:cNvGrpSpPr/>
            <p:nvPr/>
          </p:nvGrpSpPr>
          <p:grpSpPr>
            <a:xfrm>
              <a:off x="4957640" y="2742588"/>
              <a:ext cx="1149964" cy="565025"/>
              <a:chOff x="3220500" y="3945731"/>
              <a:chExt cx="1149964" cy="565025"/>
            </a:xfrm>
          </p:grpSpPr>
          <p:cxnSp>
            <p:nvCxnSpPr>
              <p:cNvPr id="38" name="Straight Connector 37">
                <a:extLst>
                  <a:ext uri="{FF2B5EF4-FFF2-40B4-BE49-F238E27FC236}">
                    <a16:creationId xmlns:a16="http://schemas.microsoft.com/office/drawing/2014/main" id="{DBCCA79B-5326-4CE5-821F-92D146924382}"/>
                  </a:ext>
                </a:extLst>
              </p:cNvPr>
              <p:cNvCxnSpPr>
                <a:cxnSpLocks/>
              </p:cNvCxnSpPr>
              <p:nvPr/>
            </p:nvCxnSpPr>
            <p:spPr>
              <a:xfrm>
                <a:off x="3220500" y="4199660"/>
                <a:ext cx="753094" cy="0"/>
              </a:xfrm>
              <a:prstGeom prst="line">
                <a:avLst/>
              </a:prstGeom>
              <a:ln w="19050">
                <a:solidFill>
                  <a:schemeClr val="bg1">
                    <a:lumMod val="6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39" name="Freeform 121">
                <a:extLst>
                  <a:ext uri="{FF2B5EF4-FFF2-40B4-BE49-F238E27FC236}">
                    <a16:creationId xmlns:a16="http://schemas.microsoft.com/office/drawing/2014/main" id="{A2A89B8B-397B-4F47-B31F-DE3C51D4336B}"/>
                  </a:ext>
                </a:extLst>
              </p:cNvPr>
              <p:cNvSpPr>
                <a:spLocks/>
              </p:cNvSpPr>
              <p:nvPr/>
            </p:nvSpPr>
            <p:spPr bwMode="auto">
              <a:xfrm>
                <a:off x="3841264" y="3945731"/>
                <a:ext cx="529200" cy="565025"/>
              </a:xfrm>
              <a:custGeom>
                <a:avLst/>
                <a:gdLst>
                  <a:gd name="T0" fmla="*/ 78 w 78"/>
                  <a:gd name="T1" fmla="*/ 63 h 88"/>
                  <a:gd name="T2" fmla="*/ 78 w 78"/>
                  <a:gd name="T3" fmla="*/ 25 h 88"/>
                  <a:gd name="T4" fmla="*/ 75 w 78"/>
                  <a:gd name="T5" fmla="*/ 20 h 88"/>
                  <a:gd name="T6" fmla="*/ 42 w 78"/>
                  <a:gd name="T7" fmla="*/ 1 h 88"/>
                  <a:gd name="T8" fmla="*/ 36 w 78"/>
                  <a:gd name="T9" fmla="*/ 1 h 88"/>
                  <a:gd name="T10" fmla="*/ 3 w 78"/>
                  <a:gd name="T11" fmla="*/ 20 h 88"/>
                  <a:gd name="T12" fmla="*/ 0 w 78"/>
                  <a:gd name="T13" fmla="*/ 25 h 88"/>
                  <a:gd name="T14" fmla="*/ 0 w 78"/>
                  <a:gd name="T15" fmla="*/ 63 h 88"/>
                  <a:gd name="T16" fmla="*/ 3 w 78"/>
                  <a:gd name="T17" fmla="*/ 68 h 88"/>
                  <a:gd name="T18" fmla="*/ 36 w 78"/>
                  <a:gd name="T19" fmla="*/ 87 h 88"/>
                  <a:gd name="T20" fmla="*/ 42 w 78"/>
                  <a:gd name="T21" fmla="*/ 87 h 88"/>
                  <a:gd name="T22" fmla="*/ 75 w 78"/>
                  <a:gd name="T23" fmla="*/ 68 h 88"/>
                  <a:gd name="T24" fmla="*/ 78 w 78"/>
                  <a:gd name="T25"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88">
                    <a:moveTo>
                      <a:pt x="78" y="63"/>
                    </a:moveTo>
                    <a:cubicBezTo>
                      <a:pt x="78" y="25"/>
                      <a:pt x="78" y="25"/>
                      <a:pt x="78" y="25"/>
                    </a:cubicBezTo>
                    <a:cubicBezTo>
                      <a:pt x="78" y="23"/>
                      <a:pt x="77" y="21"/>
                      <a:pt x="75" y="20"/>
                    </a:cubicBezTo>
                    <a:cubicBezTo>
                      <a:pt x="42" y="1"/>
                      <a:pt x="42" y="1"/>
                      <a:pt x="42" y="1"/>
                    </a:cubicBezTo>
                    <a:cubicBezTo>
                      <a:pt x="40" y="0"/>
                      <a:pt x="38" y="0"/>
                      <a:pt x="36" y="1"/>
                    </a:cubicBezTo>
                    <a:cubicBezTo>
                      <a:pt x="3" y="20"/>
                      <a:pt x="3" y="20"/>
                      <a:pt x="3" y="20"/>
                    </a:cubicBezTo>
                    <a:cubicBezTo>
                      <a:pt x="1" y="21"/>
                      <a:pt x="0" y="23"/>
                      <a:pt x="0" y="25"/>
                    </a:cubicBezTo>
                    <a:cubicBezTo>
                      <a:pt x="0" y="63"/>
                      <a:pt x="0" y="63"/>
                      <a:pt x="0" y="63"/>
                    </a:cubicBezTo>
                    <a:cubicBezTo>
                      <a:pt x="0" y="65"/>
                      <a:pt x="1" y="67"/>
                      <a:pt x="3" y="68"/>
                    </a:cubicBezTo>
                    <a:cubicBezTo>
                      <a:pt x="36" y="87"/>
                      <a:pt x="36" y="87"/>
                      <a:pt x="36" y="87"/>
                    </a:cubicBezTo>
                    <a:cubicBezTo>
                      <a:pt x="38" y="88"/>
                      <a:pt x="40" y="88"/>
                      <a:pt x="42" y="87"/>
                    </a:cubicBezTo>
                    <a:cubicBezTo>
                      <a:pt x="75" y="68"/>
                      <a:pt x="75" y="68"/>
                      <a:pt x="75" y="68"/>
                    </a:cubicBezTo>
                    <a:cubicBezTo>
                      <a:pt x="77" y="67"/>
                      <a:pt x="78" y="65"/>
                      <a:pt x="78" y="63"/>
                    </a:cubicBezTo>
                    <a:close/>
                  </a:path>
                </a:pathLst>
              </a:custGeom>
              <a:solidFill>
                <a:schemeClr val="accent1"/>
              </a:solidFill>
              <a:ln>
                <a:noFill/>
              </a:ln>
            </p:spPr>
            <p:txBody>
              <a:bodyPr vert="horz" wrap="square" lIns="121920" tIns="60960" rIns="121920" bIns="60960" numCol="1" anchor="ctr" anchorCtr="0" compatLnSpc="1">
                <a:prstTxWarp prst="textNoShape">
                  <a:avLst/>
                </a:prstTxWarp>
              </a:bodyPr>
              <a:lstStyle/>
              <a:p>
                <a:pPr algn="ctr"/>
                <a:r>
                  <a:rPr lang="en-US" sz="2000">
                    <a:solidFill>
                      <a:schemeClr val="bg1"/>
                    </a:solidFill>
                    <a:latin typeface="+mj-lt"/>
                  </a:rPr>
                  <a:t>1</a:t>
                </a:r>
              </a:p>
            </p:txBody>
          </p:sp>
        </p:grpSp>
      </p:grpSp>
      <p:pic>
        <p:nvPicPr>
          <p:cNvPr id="34" name="Graphic 48" descr="Plug with solid fill">
            <a:extLst>
              <a:ext uri="{FF2B5EF4-FFF2-40B4-BE49-F238E27FC236}">
                <a16:creationId xmlns:a16="http://schemas.microsoft.com/office/drawing/2014/main" id="{CCECC357-FD58-4D91-B10A-8D590400A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79690" y="3583896"/>
            <a:ext cx="733890" cy="733890"/>
          </a:xfrm>
          <a:prstGeom prst="rect">
            <a:avLst/>
          </a:prstGeom>
        </p:spPr>
      </p:pic>
    </p:spTree>
    <p:extLst>
      <p:ext uri="{BB962C8B-B14F-4D97-AF65-F5344CB8AC3E}">
        <p14:creationId xmlns:p14="http://schemas.microsoft.com/office/powerpoint/2010/main" val="27113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FFAE-ED45-94E4-2568-430B4F128A53}"/>
              </a:ext>
            </a:extLst>
          </p:cNvPr>
          <p:cNvSpPr>
            <a:spLocks noGrp="1"/>
          </p:cNvSpPr>
          <p:nvPr>
            <p:ph type="title"/>
          </p:nvPr>
        </p:nvSpPr>
        <p:spPr>
          <a:xfrm>
            <a:off x="639475" y="722709"/>
            <a:ext cx="10913050" cy="443198"/>
          </a:xfrm>
        </p:spPr>
        <p:txBody>
          <a:bodyPr/>
          <a:lstStyle/>
          <a:p>
            <a:r>
              <a:rPr lang="en-US">
                <a:cs typeface="Segoe UI Semibold"/>
              </a:rPr>
              <a:t>Preliminary Technology Recommendations – Key Initiatives</a:t>
            </a:r>
            <a:endParaRPr lang="en-US"/>
          </a:p>
        </p:txBody>
      </p:sp>
      <p:sp>
        <p:nvSpPr>
          <p:cNvPr id="4" name="Slide Number Placeholder 3">
            <a:extLst>
              <a:ext uri="{FF2B5EF4-FFF2-40B4-BE49-F238E27FC236}">
                <a16:creationId xmlns:a16="http://schemas.microsoft.com/office/drawing/2014/main" id="{F658C43E-7874-A165-2B23-AF7E66C9181F}"/>
              </a:ext>
            </a:extLst>
          </p:cNvPr>
          <p:cNvSpPr>
            <a:spLocks noGrp="1"/>
          </p:cNvSpPr>
          <p:nvPr>
            <p:ph type="sldNum" sz="quarter" idx="14"/>
          </p:nvPr>
        </p:nvSpPr>
        <p:spPr/>
        <p:txBody>
          <a:bodyPr/>
          <a:lstStyle/>
          <a:p>
            <a:fld id="{524D1A82-BAD5-4898-8C77-C821410AB1EA}" type="slidenum">
              <a:rPr lang="en-CA" smtClean="0"/>
              <a:t>49</a:t>
            </a:fld>
            <a:endParaRPr lang="en-CA"/>
          </a:p>
        </p:txBody>
      </p:sp>
      <p:sp>
        <p:nvSpPr>
          <p:cNvPr id="9" name="Text Placeholder 4">
            <a:extLst>
              <a:ext uri="{FF2B5EF4-FFF2-40B4-BE49-F238E27FC236}">
                <a16:creationId xmlns:a16="http://schemas.microsoft.com/office/drawing/2014/main" id="{E248C31E-2547-4E85-A286-A4B0D6FCD581}"/>
              </a:ext>
            </a:extLst>
          </p:cNvPr>
          <p:cNvSpPr txBox="1">
            <a:spLocks/>
          </p:cNvSpPr>
          <p:nvPr/>
        </p:nvSpPr>
        <p:spPr>
          <a:xfrm>
            <a:off x="580969" y="1260359"/>
            <a:ext cx="10915637" cy="390300"/>
          </a:xfrm>
          <a:prstGeom prst="rect">
            <a:avLst/>
          </a:prstGeom>
        </p:spPr>
        <p:txBody>
          <a:bodyPr/>
          <a:lst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1200">
                <a:solidFill>
                  <a:schemeClr val="accent5"/>
                </a:solidFill>
                <a:latin typeface="+mj-lt"/>
              </a:rPr>
              <a:t>Based on stakeholder discussions, and aligned with overall findings, the following high-level recommendations denote key short-to-medium term initiatives to establish foundation going forward.</a:t>
            </a:r>
          </a:p>
        </p:txBody>
      </p:sp>
      <p:graphicFrame>
        <p:nvGraphicFramePr>
          <p:cNvPr id="10" name="Table 10">
            <a:extLst>
              <a:ext uri="{FF2B5EF4-FFF2-40B4-BE49-F238E27FC236}">
                <a16:creationId xmlns:a16="http://schemas.microsoft.com/office/drawing/2014/main" id="{F68AB8BC-4DD0-4823-BA64-39E21E5FE196}"/>
              </a:ext>
            </a:extLst>
          </p:cNvPr>
          <p:cNvGraphicFramePr>
            <a:graphicFrameLocks noGrp="1"/>
          </p:cNvGraphicFramePr>
          <p:nvPr>
            <p:extLst>
              <p:ext uri="{D42A27DB-BD31-4B8C-83A1-F6EECF244321}">
                <p14:modId xmlns:p14="http://schemas.microsoft.com/office/powerpoint/2010/main" val="1105609220"/>
              </p:ext>
            </p:extLst>
          </p:nvPr>
        </p:nvGraphicFramePr>
        <p:xfrm>
          <a:off x="642951" y="2075654"/>
          <a:ext cx="11146116" cy="3505200"/>
        </p:xfrm>
        <a:graphic>
          <a:graphicData uri="http://schemas.openxmlformats.org/drawingml/2006/table">
            <a:tbl>
              <a:tblPr firstRow="1" bandRow="1">
                <a:tableStyleId>{2D5ABB26-0587-4C30-8999-92F81FD0307C}</a:tableStyleId>
              </a:tblPr>
              <a:tblGrid>
                <a:gridCol w="2155667">
                  <a:extLst>
                    <a:ext uri="{9D8B030D-6E8A-4147-A177-3AD203B41FA5}">
                      <a16:colId xmlns:a16="http://schemas.microsoft.com/office/drawing/2014/main" val="3277939117"/>
                    </a:ext>
                  </a:extLst>
                </a:gridCol>
                <a:gridCol w="2719005">
                  <a:extLst>
                    <a:ext uri="{9D8B030D-6E8A-4147-A177-3AD203B41FA5}">
                      <a16:colId xmlns:a16="http://schemas.microsoft.com/office/drawing/2014/main" val="3815179928"/>
                    </a:ext>
                  </a:extLst>
                </a:gridCol>
                <a:gridCol w="820730">
                  <a:extLst>
                    <a:ext uri="{9D8B030D-6E8A-4147-A177-3AD203B41FA5}">
                      <a16:colId xmlns:a16="http://schemas.microsoft.com/office/drawing/2014/main" val="2823914359"/>
                    </a:ext>
                  </a:extLst>
                </a:gridCol>
                <a:gridCol w="1043754">
                  <a:extLst>
                    <a:ext uri="{9D8B030D-6E8A-4147-A177-3AD203B41FA5}">
                      <a16:colId xmlns:a16="http://schemas.microsoft.com/office/drawing/2014/main" val="2109990543"/>
                    </a:ext>
                  </a:extLst>
                </a:gridCol>
                <a:gridCol w="1207711">
                  <a:extLst>
                    <a:ext uri="{9D8B030D-6E8A-4147-A177-3AD203B41FA5}">
                      <a16:colId xmlns:a16="http://schemas.microsoft.com/office/drawing/2014/main" val="1442270423"/>
                    </a:ext>
                  </a:extLst>
                </a:gridCol>
                <a:gridCol w="3199249">
                  <a:extLst>
                    <a:ext uri="{9D8B030D-6E8A-4147-A177-3AD203B41FA5}">
                      <a16:colId xmlns:a16="http://schemas.microsoft.com/office/drawing/2014/main" val="1273458625"/>
                    </a:ext>
                  </a:extLst>
                </a:gridCol>
              </a:tblGrid>
              <a:tr h="370840">
                <a:tc>
                  <a:txBody>
                    <a:bodyPr/>
                    <a:lstStyle/>
                    <a:p>
                      <a:pPr algn="ctr"/>
                      <a:r>
                        <a:rPr lang="en-CA" sz="1600">
                          <a:solidFill>
                            <a:schemeClr val="bg1"/>
                          </a:solidFill>
                        </a:rPr>
                        <a:t>Recommendations- Key Initiatives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ctr"/>
                      <a:r>
                        <a:rPr lang="en-CA" sz="1600">
                          <a:solidFill>
                            <a:schemeClr val="bg1"/>
                          </a:solidFill>
                        </a:rPr>
                        <a:t>Rationale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ctr"/>
                      <a:r>
                        <a:rPr lang="en-CA" sz="1600">
                          <a:solidFill>
                            <a:schemeClr val="bg1"/>
                          </a:solidFill>
                        </a:rPr>
                        <a:t>Benefit</a:t>
                      </a:r>
                    </a:p>
                    <a:p>
                      <a:pPr algn="ctr"/>
                      <a:r>
                        <a:rPr lang="en-CA" sz="1200">
                          <a:solidFill>
                            <a:schemeClr val="bg1"/>
                          </a:solidFill>
                        </a:rPr>
                        <a:t>(H/M/L)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ctr"/>
                      <a:r>
                        <a:rPr lang="en-CA" sz="1600">
                          <a:solidFill>
                            <a:schemeClr val="bg1"/>
                          </a:solidFill>
                        </a:rPr>
                        <a:t>Effort</a:t>
                      </a:r>
                    </a:p>
                    <a:p>
                      <a:pPr algn="ctr"/>
                      <a:r>
                        <a:rPr lang="en-CA" sz="1200">
                          <a:solidFill>
                            <a:schemeClr val="bg1"/>
                          </a:solidFill>
                        </a:rPr>
                        <a:t>(H/M/L)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ctr"/>
                      <a:r>
                        <a:rPr lang="en-CA" sz="1600">
                          <a:solidFill>
                            <a:schemeClr val="bg1"/>
                          </a:solidFill>
                        </a:rPr>
                        <a:t>Est. 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ctr"/>
                      <a:r>
                        <a:rPr lang="en-CA" sz="1600">
                          <a:solidFill>
                            <a:schemeClr val="bg1"/>
                          </a:solidFill>
                        </a:rPr>
                        <a:t>Considerations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219941257"/>
                  </a:ext>
                </a:extLst>
              </a:tr>
              <a:tr h="370840">
                <a:tc>
                  <a:txBody>
                    <a:bodyPr/>
                    <a:lstStyle/>
                    <a:p>
                      <a:r>
                        <a:rPr lang="en-CA" sz="1200"/>
                        <a:t>Digital Strategy Roadmap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1200"/>
                        <a:t>Improved visibility of holistic/strategic/right-sized digital needs across people, process, technology, governance over short-to-long term</a:t>
                      </a:r>
                    </a:p>
                    <a:p>
                      <a:pPr marL="171450" indent="-171450">
                        <a:buFont typeface="Arial" panose="020B0604020202020204" pitchFamily="34" charset="0"/>
                        <a:buChar char="•"/>
                      </a:pPr>
                      <a:r>
                        <a:rPr lang="en-CA" sz="1200"/>
                        <a:t>Determine the What and the Why (i.e. “What” decisions need to be made; “Why” those decisions are the right 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200"/>
                        <a: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200"/>
                        <a:t>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200"/>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CA" sz="1200"/>
                        <a:t>Recommendations can/should be right-sized to organizational context (i.e. size, budget, complexity, etc.)</a:t>
                      </a:r>
                    </a:p>
                    <a:p>
                      <a:pPr marL="171450" indent="-171450" algn="l">
                        <a:buFont typeface="Arial" panose="020B0604020202020204" pitchFamily="34" charset="0"/>
                        <a:buChar char="•"/>
                      </a:pPr>
                      <a:r>
                        <a:rPr lang="en-CA" sz="1200"/>
                        <a:t>May be opportunity to share various services with surrounding municipalities, where appropriate (i.e. may require further exploration for shared services with other entities)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99077732"/>
                  </a:ext>
                </a:extLst>
              </a:tr>
              <a:tr h="370840">
                <a:tc>
                  <a:txBody>
                    <a:bodyPr/>
                    <a:lstStyle/>
                    <a:p>
                      <a:r>
                        <a:rPr lang="en-CA" sz="1200"/>
                        <a:t>Validate Finance Solution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1200"/>
                        <a:t>Validate existing finance solution can continue to meet both current and future needs/capabilities</a:t>
                      </a:r>
                    </a:p>
                    <a:p>
                      <a:pPr marL="171450" indent="-171450">
                        <a:buFont typeface="Arial" panose="020B0604020202020204" pitchFamily="34" charset="0"/>
                        <a:buChar char="•"/>
                      </a:pPr>
                      <a:r>
                        <a:rPr lang="en-CA" sz="1200"/>
                        <a:t>Determine go forward plan to address gaps, risks, considerations toward a future-state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200"/>
                        <a: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200"/>
                        <a:t>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200"/>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CA" sz="1200"/>
                        <a:t>Align with Digital Strategy Roadmap (i.e. across broader recommendations)</a:t>
                      </a:r>
                    </a:p>
                    <a:p>
                      <a:pPr marL="171450" indent="-171450" algn="l">
                        <a:buFont typeface="Arial" panose="020B0604020202020204" pitchFamily="34" charset="0"/>
                        <a:buChar char="•"/>
                      </a:pPr>
                      <a:r>
                        <a:rPr lang="en-CA" sz="1200"/>
                        <a:t>Final recommendation may involve replacing existing finance solution (i.e. material cost implication; alignment with longer-term organizational objectives)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45106232"/>
                  </a:ext>
                </a:extLst>
              </a:tr>
            </a:tbl>
          </a:graphicData>
        </a:graphic>
      </p:graphicFrame>
      <p:sp>
        <p:nvSpPr>
          <p:cNvPr id="25" name="Google Shape;1840;p39">
            <a:extLst>
              <a:ext uri="{FF2B5EF4-FFF2-40B4-BE49-F238E27FC236}">
                <a16:creationId xmlns:a16="http://schemas.microsoft.com/office/drawing/2014/main" id="{3AC552E6-4128-4897-A6F7-A0ED92E01D90}"/>
              </a:ext>
            </a:extLst>
          </p:cNvPr>
          <p:cNvSpPr/>
          <p:nvPr/>
        </p:nvSpPr>
        <p:spPr>
          <a:xfrm>
            <a:off x="3811939" y="6273309"/>
            <a:ext cx="4350006" cy="290192"/>
          </a:xfrm>
          <a:prstGeom prst="rect">
            <a:avLst/>
          </a:prstGeom>
          <a:solidFill>
            <a:srgbClr val="FFFFFF"/>
          </a:solid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700" b="1" i="0" u="none" strike="noStrike" kern="0" cap="none" spc="0" normalizeH="0" baseline="0" noProof="0">
                <a:ln>
                  <a:noFill/>
                </a:ln>
                <a:solidFill>
                  <a:srgbClr val="404040"/>
                </a:solidFill>
                <a:effectLst/>
                <a:uLnTx/>
                <a:uFillTx/>
                <a:latin typeface="Trebuchet MS"/>
                <a:ea typeface="Trebuchet MS"/>
                <a:cs typeface="Trebuchet MS"/>
                <a:sym typeface="Trebuchet MS"/>
              </a:rPr>
              <a:t>Legend</a:t>
            </a:r>
            <a:endParaRPr kumimoji="0" sz="700" b="1" i="0" u="none" strike="noStrike" kern="0" cap="none" spc="0" normalizeH="0" baseline="0" noProof="0">
              <a:ln>
                <a:noFill/>
              </a:ln>
              <a:solidFill>
                <a:srgbClr val="404040"/>
              </a:solidFill>
              <a:effectLst/>
              <a:uLnTx/>
              <a:uFillTx/>
              <a:latin typeface="Trebuchet MS"/>
              <a:ea typeface="Trebuchet MS"/>
              <a:cs typeface="Trebuchet MS"/>
              <a:sym typeface="Trebuchet MS"/>
            </a:endParaRPr>
          </a:p>
        </p:txBody>
      </p:sp>
      <p:sp>
        <p:nvSpPr>
          <p:cNvPr id="26" name="Google Shape;1841;p39">
            <a:extLst>
              <a:ext uri="{FF2B5EF4-FFF2-40B4-BE49-F238E27FC236}">
                <a16:creationId xmlns:a16="http://schemas.microsoft.com/office/drawing/2014/main" id="{8AF5DEDE-DF75-44EA-9BA8-96EB1CEB3E6C}"/>
              </a:ext>
            </a:extLst>
          </p:cNvPr>
          <p:cNvSpPr/>
          <p:nvPr/>
        </p:nvSpPr>
        <p:spPr>
          <a:xfrm>
            <a:off x="7209725" y="6406675"/>
            <a:ext cx="412551" cy="174401"/>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US" sz="600" kern="0">
                <a:solidFill>
                  <a:srgbClr val="000000"/>
                </a:solidFill>
                <a:latin typeface="Trebuchet MS"/>
                <a:ea typeface="Trebuchet MS"/>
                <a:cs typeface="Trebuchet MS"/>
                <a:sym typeface="Trebuchet MS"/>
              </a:rPr>
              <a:t> &lt; $25 - 50K</a:t>
            </a:r>
            <a:endParaRPr sz="1400" kern="0">
              <a:solidFill>
                <a:srgbClr val="000000"/>
              </a:solidFill>
              <a:latin typeface="Arial"/>
              <a:cs typeface="Arial"/>
              <a:sym typeface="Arial"/>
            </a:endParaRPr>
          </a:p>
        </p:txBody>
      </p:sp>
      <p:sp>
        <p:nvSpPr>
          <p:cNvPr id="27" name="Google Shape;1842;p39">
            <a:extLst>
              <a:ext uri="{FF2B5EF4-FFF2-40B4-BE49-F238E27FC236}">
                <a16:creationId xmlns:a16="http://schemas.microsoft.com/office/drawing/2014/main" id="{A472D537-D98E-4BBC-92D8-A3B7EF03621B}"/>
              </a:ext>
            </a:extLst>
          </p:cNvPr>
          <p:cNvSpPr/>
          <p:nvPr/>
        </p:nvSpPr>
        <p:spPr>
          <a:xfrm>
            <a:off x="6336441" y="6426192"/>
            <a:ext cx="350587" cy="125734"/>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US" sz="600" kern="0">
                <a:solidFill>
                  <a:srgbClr val="000000"/>
                </a:solidFill>
                <a:latin typeface="Trebuchet MS"/>
                <a:ea typeface="Trebuchet MS"/>
                <a:cs typeface="Trebuchet MS"/>
                <a:sym typeface="Trebuchet MS"/>
              </a:rPr>
              <a:t>&lt; $5K</a:t>
            </a:r>
            <a:endParaRPr sz="600" kern="0">
              <a:solidFill>
                <a:srgbClr val="000000"/>
              </a:solidFill>
              <a:latin typeface="Trebuchet MS"/>
              <a:ea typeface="Trebuchet MS"/>
              <a:cs typeface="Trebuchet MS"/>
              <a:sym typeface="Trebuchet MS"/>
            </a:endParaRPr>
          </a:p>
        </p:txBody>
      </p:sp>
      <p:sp>
        <p:nvSpPr>
          <p:cNvPr id="28" name="Google Shape;1843;p39">
            <a:extLst>
              <a:ext uri="{FF2B5EF4-FFF2-40B4-BE49-F238E27FC236}">
                <a16:creationId xmlns:a16="http://schemas.microsoft.com/office/drawing/2014/main" id="{CD629192-773D-4267-B4F6-D6A25A35EECF}"/>
              </a:ext>
            </a:extLst>
          </p:cNvPr>
          <p:cNvSpPr/>
          <p:nvPr/>
        </p:nvSpPr>
        <p:spPr>
          <a:xfrm>
            <a:off x="6722727" y="6421138"/>
            <a:ext cx="446146" cy="135842"/>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US" sz="600" kern="0">
                <a:solidFill>
                  <a:srgbClr val="000000"/>
                </a:solidFill>
                <a:latin typeface="Trebuchet MS"/>
                <a:ea typeface="Trebuchet MS"/>
                <a:cs typeface="Trebuchet MS"/>
                <a:sym typeface="Trebuchet MS"/>
              </a:rPr>
              <a:t> &lt; $5K - 25K</a:t>
            </a:r>
            <a:endParaRPr sz="600" kern="0">
              <a:solidFill>
                <a:srgbClr val="000000"/>
              </a:solidFill>
              <a:latin typeface="Trebuchet MS"/>
              <a:ea typeface="Trebuchet MS"/>
              <a:cs typeface="Trebuchet MS"/>
              <a:sym typeface="Trebuchet MS"/>
            </a:endParaRPr>
          </a:p>
        </p:txBody>
      </p:sp>
      <p:sp>
        <p:nvSpPr>
          <p:cNvPr id="29" name="Google Shape;1844;p39">
            <a:extLst>
              <a:ext uri="{FF2B5EF4-FFF2-40B4-BE49-F238E27FC236}">
                <a16:creationId xmlns:a16="http://schemas.microsoft.com/office/drawing/2014/main" id="{1A3DAD76-94E5-416A-B457-C861DB297C38}"/>
              </a:ext>
            </a:extLst>
          </p:cNvPr>
          <p:cNvSpPr/>
          <p:nvPr/>
        </p:nvSpPr>
        <p:spPr>
          <a:xfrm>
            <a:off x="7652744" y="6446198"/>
            <a:ext cx="509201" cy="97500"/>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US" sz="600" kern="0">
                <a:solidFill>
                  <a:srgbClr val="000000"/>
                </a:solidFill>
                <a:latin typeface="Trebuchet MS"/>
                <a:ea typeface="Trebuchet MS"/>
                <a:cs typeface="Trebuchet MS"/>
                <a:sym typeface="Trebuchet MS"/>
              </a:rPr>
              <a:t>$50 - 100K</a:t>
            </a:r>
            <a:endParaRPr sz="600" kern="0">
              <a:solidFill>
                <a:srgbClr val="000000"/>
              </a:solidFill>
              <a:latin typeface="Trebuchet MS"/>
              <a:ea typeface="Trebuchet MS"/>
              <a:cs typeface="Trebuchet MS"/>
              <a:sym typeface="Trebuchet MS"/>
            </a:endParaRPr>
          </a:p>
        </p:txBody>
      </p:sp>
      <p:sp>
        <p:nvSpPr>
          <p:cNvPr id="30" name="Google Shape;1845;p39">
            <a:extLst>
              <a:ext uri="{FF2B5EF4-FFF2-40B4-BE49-F238E27FC236}">
                <a16:creationId xmlns:a16="http://schemas.microsoft.com/office/drawing/2014/main" id="{4A324563-6D79-4F80-9021-16427B3F214F}"/>
              </a:ext>
            </a:extLst>
          </p:cNvPr>
          <p:cNvSpPr txBox="1"/>
          <p:nvPr/>
        </p:nvSpPr>
        <p:spPr>
          <a:xfrm>
            <a:off x="6441187" y="6313416"/>
            <a:ext cx="162983" cy="107722"/>
          </a:xfrm>
          <a:prstGeom prst="rect">
            <a:avLst/>
          </a:prstGeom>
          <a:noFill/>
          <a:ln>
            <a:noFill/>
          </a:ln>
        </p:spPr>
        <p:txBody>
          <a:bodyPr spcFirstLastPara="1" wrap="square" lIns="0" tIns="0" rIns="0" bIns="0" anchor="ctr" anchorCtr="0">
            <a:spAutoFit/>
          </a:bodyPr>
          <a:lstStyle/>
          <a:p>
            <a:pPr algn="ctr">
              <a:buClr>
                <a:srgbClr val="000000"/>
              </a:buClr>
              <a:buFont typeface="Arial"/>
              <a:buNone/>
            </a:pPr>
            <a:r>
              <a:rPr lang="en-US" sz="700" kern="0">
                <a:solidFill>
                  <a:srgbClr val="404040"/>
                </a:solidFill>
                <a:latin typeface="Trebuchet MS"/>
                <a:ea typeface="Trebuchet MS"/>
                <a:cs typeface="Trebuchet MS"/>
                <a:sym typeface="Trebuchet MS"/>
              </a:rPr>
              <a:t>$</a:t>
            </a:r>
            <a:endParaRPr sz="700" kern="0">
              <a:solidFill>
                <a:srgbClr val="404040"/>
              </a:solidFill>
              <a:latin typeface="Trebuchet MS"/>
              <a:ea typeface="Trebuchet MS"/>
              <a:cs typeface="Trebuchet MS"/>
              <a:sym typeface="Trebuchet MS"/>
            </a:endParaRPr>
          </a:p>
        </p:txBody>
      </p:sp>
      <p:sp>
        <p:nvSpPr>
          <p:cNvPr id="31" name="Google Shape;1846;p39">
            <a:extLst>
              <a:ext uri="{FF2B5EF4-FFF2-40B4-BE49-F238E27FC236}">
                <a16:creationId xmlns:a16="http://schemas.microsoft.com/office/drawing/2014/main" id="{EF722096-4F3E-4312-8530-F049DA953360}"/>
              </a:ext>
            </a:extLst>
          </p:cNvPr>
          <p:cNvSpPr txBox="1"/>
          <p:nvPr/>
        </p:nvSpPr>
        <p:spPr>
          <a:xfrm>
            <a:off x="6837891" y="6313594"/>
            <a:ext cx="298450" cy="107722"/>
          </a:xfrm>
          <a:prstGeom prst="rect">
            <a:avLst/>
          </a:prstGeom>
          <a:noFill/>
          <a:ln>
            <a:noFill/>
          </a:ln>
        </p:spPr>
        <p:txBody>
          <a:bodyPr spcFirstLastPara="1" wrap="square" lIns="0" tIns="0" rIns="0" bIns="0" anchor="ctr" anchorCtr="0">
            <a:spAutoFit/>
          </a:bodyPr>
          <a:lstStyle/>
          <a:p>
            <a:pPr algn="ctr">
              <a:buClr>
                <a:srgbClr val="000000"/>
              </a:buClr>
              <a:buFont typeface="Arial"/>
              <a:buNone/>
            </a:pPr>
            <a:r>
              <a:rPr lang="en-US" sz="700" kern="0">
                <a:solidFill>
                  <a:srgbClr val="404040"/>
                </a:solidFill>
                <a:latin typeface="Trebuchet MS"/>
                <a:ea typeface="Trebuchet MS"/>
                <a:cs typeface="Trebuchet MS"/>
                <a:sym typeface="Trebuchet MS"/>
              </a:rPr>
              <a:t>$$</a:t>
            </a:r>
            <a:endParaRPr sz="700" kern="0">
              <a:solidFill>
                <a:srgbClr val="404040"/>
              </a:solidFill>
              <a:latin typeface="Trebuchet MS"/>
              <a:ea typeface="Trebuchet MS"/>
              <a:cs typeface="Trebuchet MS"/>
              <a:sym typeface="Trebuchet MS"/>
            </a:endParaRPr>
          </a:p>
        </p:txBody>
      </p:sp>
      <p:sp>
        <p:nvSpPr>
          <p:cNvPr id="32" name="Google Shape;1847;p39">
            <a:extLst>
              <a:ext uri="{FF2B5EF4-FFF2-40B4-BE49-F238E27FC236}">
                <a16:creationId xmlns:a16="http://schemas.microsoft.com/office/drawing/2014/main" id="{149A9D65-E949-4894-8F89-AF28AD4972C4}"/>
              </a:ext>
            </a:extLst>
          </p:cNvPr>
          <p:cNvSpPr txBox="1"/>
          <p:nvPr/>
        </p:nvSpPr>
        <p:spPr>
          <a:xfrm>
            <a:off x="7233321" y="6316252"/>
            <a:ext cx="357286" cy="107722"/>
          </a:xfrm>
          <a:prstGeom prst="rect">
            <a:avLst/>
          </a:prstGeom>
          <a:noFill/>
          <a:ln>
            <a:noFill/>
          </a:ln>
        </p:spPr>
        <p:txBody>
          <a:bodyPr spcFirstLastPara="1" wrap="square" lIns="0" tIns="0" rIns="0" bIns="0" anchor="ctr" anchorCtr="0">
            <a:spAutoFit/>
          </a:bodyPr>
          <a:lstStyle/>
          <a:p>
            <a:pPr algn="ctr">
              <a:buClr>
                <a:srgbClr val="000000"/>
              </a:buClr>
              <a:buFont typeface="Arial"/>
              <a:buNone/>
            </a:pPr>
            <a:r>
              <a:rPr lang="en-US" sz="700" kern="0">
                <a:solidFill>
                  <a:srgbClr val="404040"/>
                </a:solidFill>
                <a:latin typeface="Trebuchet MS"/>
                <a:ea typeface="Trebuchet MS"/>
                <a:cs typeface="Trebuchet MS"/>
                <a:sym typeface="Trebuchet MS"/>
              </a:rPr>
              <a:t>$$$</a:t>
            </a:r>
            <a:endParaRPr sz="700" kern="0">
              <a:solidFill>
                <a:srgbClr val="404040"/>
              </a:solidFill>
              <a:latin typeface="Trebuchet MS"/>
              <a:ea typeface="Trebuchet MS"/>
              <a:cs typeface="Trebuchet MS"/>
              <a:sym typeface="Trebuchet MS"/>
            </a:endParaRPr>
          </a:p>
        </p:txBody>
      </p:sp>
      <p:sp>
        <p:nvSpPr>
          <p:cNvPr id="33" name="Google Shape;1848;p39">
            <a:extLst>
              <a:ext uri="{FF2B5EF4-FFF2-40B4-BE49-F238E27FC236}">
                <a16:creationId xmlns:a16="http://schemas.microsoft.com/office/drawing/2014/main" id="{FA9EDD4D-147C-40D2-9BBD-4A8375C949AE}"/>
              </a:ext>
            </a:extLst>
          </p:cNvPr>
          <p:cNvSpPr txBox="1"/>
          <p:nvPr/>
        </p:nvSpPr>
        <p:spPr>
          <a:xfrm>
            <a:off x="7687586" y="6320901"/>
            <a:ext cx="410118" cy="107722"/>
          </a:xfrm>
          <a:prstGeom prst="rect">
            <a:avLst/>
          </a:prstGeom>
          <a:noFill/>
          <a:ln>
            <a:noFill/>
          </a:ln>
        </p:spPr>
        <p:txBody>
          <a:bodyPr spcFirstLastPara="1" wrap="square" lIns="0" tIns="0" rIns="0" bIns="0" anchor="ctr" anchorCtr="0">
            <a:spAutoFit/>
          </a:bodyPr>
          <a:lstStyle/>
          <a:p>
            <a:pPr algn="ctr">
              <a:buClr>
                <a:srgbClr val="000000"/>
              </a:buClr>
              <a:buFont typeface="Arial"/>
              <a:buNone/>
            </a:pPr>
            <a:r>
              <a:rPr lang="en-US" sz="700" kern="0">
                <a:solidFill>
                  <a:srgbClr val="404040"/>
                </a:solidFill>
                <a:latin typeface="Trebuchet MS"/>
                <a:ea typeface="Trebuchet MS"/>
                <a:cs typeface="Trebuchet MS"/>
                <a:sym typeface="Trebuchet MS"/>
              </a:rPr>
              <a:t>$$$$</a:t>
            </a:r>
            <a:endParaRPr sz="700" kern="0">
              <a:solidFill>
                <a:srgbClr val="404040"/>
              </a:solidFill>
              <a:latin typeface="Trebuchet MS"/>
              <a:ea typeface="Trebuchet MS"/>
              <a:cs typeface="Trebuchet MS"/>
              <a:sym typeface="Trebuchet MS"/>
            </a:endParaRPr>
          </a:p>
        </p:txBody>
      </p:sp>
      <p:sp>
        <p:nvSpPr>
          <p:cNvPr id="34" name="Google Shape;1849;p39">
            <a:extLst>
              <a:ext uri="{FF2B5EF4-FFF2-40B4-BE49-F238E27FC236}">
                <a16:creationId xmlns:a16="http://schemas.microsoft.com/office/drawing/2014/main" id="{5B592F9C-F926-48F8-ABA4-63336156CC06}"/>
              </a:ext>
            </a:extLst>
          </p:cNvPr>
          <p:cNvSpPr txBox="1"/>
          <p:nvPr/>
        </p:nvSpPr>
        <p:spPr>
          <a:xfrm>
            <a:off x="6038788" y="6332470"/>
            <a:ext cx="341436" cy="169962"/>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US" sz="600" b="1" i="1" kern="0">
                <a:solidFill>
                  <a:srgbClr val="404040"/>
                </a:solidFill>
                <a:latin typeface="Trebuchet MS"/>
                <a:ea typeface="Trebuchet MS"/>
                <a:cs typeface="Trebuchet MS"/>
                <a:sym typeface="Trebuchet MS"/>
              </a:rPr>
              <a:t>Est. cost Scale</a:t>
            </a:r>
            <a:endParaRPr sz="600" b="1" i="1" kern="0">
              <a:solidFill>
                <a:srgbClr val="404040"/>
              </a:solidFill>
              <a:latin typeface="Trebuchet MS"/>
              <a:ea typeface="Trebuchet MS"/>
              <a:cs typeface="Trebuchet MS"/>
              <a:sym typeface="Trebuchet MS"/>
            </a:endParaRPr>
          </a:p>
        </p:txBody>
      </p:sp>
      <p:sp>
        <p:nvSpPr>
          <p:cNvPr id="35" name="Google Shape;1850;p39">
            <a:extLst>
              <a:ext uri="{FF2B5EF4-FFF2-40B4-BE49-F238E27FC236}">
                <a16:creationId xmlns:a16="http://schemas.microsoft.com/office/drawing/2014/main" id="{9D1B4884-50BC-406F-9606-2E287DBA5E88}"/>
              </a:ext>
            </a:extLst>
          </p:cNvPr>
          <p:cNvSpPr txBox="1"/>
          <p:nvPr/>
        </p:nvSpPr>
        <p:spPr>
          <a:xfrm>
            <a:off x="4491290" y="6332471"/>
            <a:ext cx="306593" cy="175755"/>
          </a:xfrm>
          <a:prstGeom prst="rect">
            <a:avLst/>
          </a:prstGeom>
          <a:noFill/>
          <a:ln>
            <a:noFill/>
          </a:ln>
        </p:spPr>
        <p:txBody>
          <a:bodyPr spcFirstLastPara="1" wrap="square" lIns="0" tIns="0" rIns="0" bIns="0" anchor="ctr" anchorCtr="0">
            <a:noAutofit/>
          </a:bodyPr>
          <a:lstStyle/>
          <a:p>
            <a:pPr algn="ctr">
              <a:buClr>
                <a:srgbClr val="000000"/>
              </a:buClr>
              <a:buFont typeface="Arial"/>
              <a:buNone/>
            </a:pPr>
            <a:r>
              <a:rPr lang="en-US" sz="600" b="1" i="1" kern="0">
                <a:solidFill>
                  <a:srgbClr val="404040"/>
                </a:solidFill>
                <a:latin typeface="Trebuchet MS"/>
                <a:ea typeface="Trebuchet MS"/>
                <a:cs typeface="Trebuchet MS"/>
                <a:sym typeface="Trebuchet MS"/>
              </a:rPr>
              <a:t>Benefit/Effort</a:t>
            </a:r>
            <a:endParaRPr sz="600" b="1" i="1" kern="0">
              <a:solidFill>
                <a:srgbClr val="404040"/>
              </a:solidFill>
              <a:latin typeface="Trebuchet MS"/>
              <a:ea typeface="Trebuchet MS"/>
              <a:cs typeface="Trebuchet MS"/>
              <a:sym typeface="Trebuchet MS"/>
            </a:endParaRPr>
          </a:p>
        </p:txBody>
      </p:sp>
      <p:sp>
        <p:nvSpPr>
          <p:cNvPr id="36" name="Google Shape;1851;p39">
            <a:extLst>
              <a:ext uri="{FF2B5EF4-FFF2-40B4-BE49-F238E27FC236}">
                <a16:creationId xmlns:a16="http://schemas.microsoft.com/office/drawing/2014/main" id="{15364CED-2413-4F66-BBF6-25FF894916A2}"/>
              </a:ext>
            </a:extLst>
          </p:cNvPr>
          <p:cNvSpPr txBox="1"/>
          <p:nvPr/>
        </p:nvSpPr>
        <p:spPr>
          <a:xfrm>
            <a:off x="4796602" y="6384358"/>
            <a:ext cx="336589" cy="92333"/>
          </a:xfrm>
          <a:prstGeom prst="rect">
            <a:avLst/>
          </a:prstGeom>
          <a:noFill/>
          <a:ln>
            <a:noFill/>
          </a:ln>
        </p:spPr>
        <p:txBody>
          <a:bodyPr spcFirstLastPara="1" wrap="square" lIns="0" tIns="0" rIns="0" bIns="0" anchor="ctr" anchorCtr="0">
            <a:spAutoFit/>
          </a:bodyPr>
          <a:lstStyle/>
          <a:p>
            <a:pPr algn="ctr">
              <a:buClr>
                <a:srgbClr val="000000"/>
              </a:buClr>
              <a:buFont typeface="Arial"/>
              <a:buNone/>
            </a:pPr>
            <a:r>
              <a:rPr lang="en-US" sz="600" kern="0">
                <a:solidFill>
                  <a:srgbClr val="404040"/>
                </a:solidFill>
                <a:latin typeface="Trebuchet MS"/>
                <a:ea typeface="Trebuchet MS"/>
                <a:cs typeface="Trebuchet MS"/>
                <a:sym typeface="Trebuchet MS"/>
              </a:rPr>
              <a:t>L-Low</a:t>
            </a:r>
            <a:endParaRPr sz="600" kern="0">
              <a:solidFill>
                <a:srgbClr val="404040"/>
              </a:solidFill>
              <a:latin typeface="Trebuchet MS"/>
              <a:ea typeface="Trebuchet MS"/>
              <a:cs typeface="Trebuchet MS"/>
              <a:sym typeface="Trebuchet MS"/>
            </a:endParaRPr>
          </a:p>
        </p:txBody>
      </p:sp>
      <p:sp>
        <p:nvSpPr>
          <p:cNvPr id="37" name="Google Shape;1852;p39">
            <a:extLst>
              <a:ext uri="{FF2B5EF4-FFF2-40B4-BE49-F238E27FC236}">
                <a16:creationId xmlns:a16="http://schemas.microsoft.com/office/drawing/2014/main" id="{A54B41E8-A47F-48A0-A4FC-C0EE2F668D04}"/>
              </a:ext>
            </a:extLst>
          </p:cNvPr>
          <p:cNvSpPr txBox="1"/>
          <p:nvPr/>
        </p:nvSpPr>
        <p:spPr>
          <a:xfrm>
            <a:off x="5195833" y="6384359"/>
            <a:ext cx="374923" cy="92333"/>
          </a:xfrm>
          <a:prstGeom prst="rect">
            <a:avLst/>
          </a:prstGeom>
          <a:noFill/>
          <a:ln>
            <a:noFill/>
          </a:ln>
        </p:spPr>
        <p:txBody>
          <a:bodyPr spcFirstLastPara="1" wrap="square" lIns="0" tIns="0" rIns="0" bIns="0" anchor="ctr" anchorCtr="0">
            <a:spAutoFit/>
          </a:bodyPr>
          <a:lstStyle/>
          <a:p>
            <a:pPr algn="ctr">
              <a:buClr>
                <a:srgbClr val="000000"/>
              </a:buClr>
              <a:buFont typeface="Arial"/>
              <a:buNone/>
            </a:pPr>
            <a:r>
              <a:rPr lang="en-US" sz="600" kern="0">
                <a:solidFill>
                  <a:srgbClr val="404040"/>
                </a:solidFill>
                <a:latin typeface="Trebuchet MS"/>
                <a:ea typeface="Trebuchet MS"/>
                <a:cs typeface="Trebuchet MS"/>
                <a:sym typeface="Trebuchet MS"/>
              </a:rPr>
              <a:t>M-Medium</a:t>
            </a:r>
            <a:endParaRPr sz="600" kern="0">
              <a:solidFill>
                <a:srgbClr val="404040"/>
              </a:solidFill>
              <a:latin typeface="Trebuchet MS"/>
              <a:ea typeface="Trebuchet MS"/>
              <a:cs typeface="Trebuchet MS"/>
              <a:sym typeface="Trebuchet MS"/>
            </a:endParaRPr>
          </a:p>
        </p:txBody>
      </p:sp>
      <p:sp>
        <p:nvSpPr>
          <p:cNvPr id="38" name="Google Shape;1853;p39">
            <a:extLst>
              <a:ext uri="{FF2B5EF4-FFF2-40B4-BE49-F238E27FC236}">
                <a16:creationId xmlns:a16="http://schemas.microsoft.com/office/drawing/2014/main" id="{356E556D-FC50-442F-9808-FCF22227679F}"/>
              </a:ext>
            </a:extLst>
          </p:cNvPr>
          <p:cNvSpPr txBox="1"/>
          <p:nvPr/>
        </p:nvSpPr>
        <p:spPr>
          <a:xfrm>
            <a:off x="5633398" y="6384358"/>
            <a:ext cx="374923" cy="92333"/>
          </a:xfrm>
          <a:prstGeom prst="rect">
            <a:avLst/>
          </a:prstGeom>
          <a:noFill/>
          <a:ln>
            <a:noFill/>
          </a:ln>
        </p:spPr>
        <p:txBody>
          <a:bodyPr spcFirstLastPara="1" wrap="square" lIns="0" tIns="0" rIns="0" bIns="0" anchor="ctr" anchorCtr="0">
            <a:spAutoFit/>
          </a:bodyPr>
          <a:lstStyle/>
          <a:p>
            <a:pPr algn="ctr">
              <a:buClr>
                <a:srgbClr val="000000"/>
              </a:buClr>
              <a:buFont typeface="Arial"/>
              <a:buNone/>
            </a:pPr>
            <a:r>
              <a:rPr lang="en-US" sz="600" kern="0">
                <a:solidFill>
                  <a:srgbClr val="404040"/>
                </a:solidFill>
                <a:latin typeface="Trebuchet MS"/>
                <a:ea typeface="Trebuchet MS"/>
                <a:cs typeface="Trebuchet MS"/>
                <a:sym typeface="Trebuchet MS"/>
              </a:rPr>
              <a:t>H-High</a:t>
            </a:r>
            <a:endParaRPr sz="600" kern="0">
              <a:solidFill>
                <a:srgbClr val="404040"/>
              </a:solidFill>
              <a:latin typeface="Trebuchet MS"/>
              <a:ea typeface="Trebuchet MS"/>
              <a:cs typeface="Trebuchet MS"/>
              <a:sym typeface="Trebuchet MS"/>
            </a:endParaRPr>
          </a:p>
        </p:txBody>
      </p:sp>
    </p:spTree>
    <p:extLst>
      <p:ext uri="{BB962C8B-B14F-4D97-AF65-F5344CB8AC3E}">
        <p14:creationId xmlns:p14="http://schemas.microsoft.com/office/powerpoint/2010/main" val="269557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64EC-6BFD-48A9-8F38-720232861576}"/>
              </a:ext>
            </a:extLst>
          </p:cNvPr>
          <p:cNvSpPr>
            <a:spLocks noGrp="1"/>
          </p:cNvSpPr>
          <p:nvPr>
            <p:ph type="title"/>
          </p:nvPr>
        </p:nvSpPr>
        <p:spPr>
          <a:xfrm>
            <a:off x="529935" y="356834"/>
            <a:ext cx="10913050" cy="443198"/>
          </a:xfrm>
        </p:spPr>
        <p:txBody>
          <a:bodyPr/>
          <a:lstStyle/>
          <a:p>
            <a:r>
              <a:rPr lang="en-CA"/>
              <a:t>Approach and Methodology</a:t>
            </a:r>
          </a:p>
        </p:txBody>
      </p:sp>
      <p:sp>
        <p:nvSpPr>
          <p:cNvPr id="3" name="Content Placeholder 2">
            <a:extLst>
              <a:ext uri="{FF2B5EF4-FFF2-40B4-BE49-F238E27FC236}">
                <a16:creationId xmlns:a16="http://schemas.microsoft.com/office/drawing/2014/main" id="{07AF147D-2760-409C-98E7-18A6A023C6F5}"/>
              </a:ext>
            </a:extLst>
          </p:cNvPr>
          <p:cNvSpPr>
            <a:spLocks noGrp="1"/>
          </p:cNvSpPr>
          <p:nvPr>
            <p:ph idx="1"/>
          </p:nvPr>
        </p:nvSpPr>
        <p:spPr>
          <a:xfrm>
            <a:off x="6809528" y="810957"/>
            <a:ext cx="4147479" cy="5868562"/>
          </a:xfrm>
        </p:spPr>
        <p:txBody>
          <a:bodyPr anchor="ctr">
            <a:normAutofit/>
          </a:bodyPr>
          <a:lstStyle/>
          <a:p>
            <a:pPr marL="0" indent="0">
              <a:buNone/>
            </a:pPr>
            <a:r>
              <a:rPr lang="en-CA" sz="1300"/>
              <a:t>MNP drew upon the Current State Report and Recommended Processes to develop a set of implementation principles to guide the development of the future state Casselman process maps and suggested implementation plan.</a:t>
            </a:r>
          </a:p>
          <a:p>
            <a:pPr marL="0" indent="0">
              <a:buNone/>
            </a:pPr>
            <a:r>
              <a:rPr lang="en-CA" sz="1300"/>
              <a:t>Building upon these principles, MNP then developed Casselman’s updated processes.</a:t>
            </a:r>
          </a:p>
          <a:p>
            <a:pPr marL="0" indent="0">
              <a:buNone/>
            </a:pPr>
            <a:r>
              <a:rPr lang="en-CA" sz="1300"/>
              <a:t>The recommendations report includes:</a:t>
            </a:r>
          </a:p>
          <a:p>
            <a:r>
              <a:rPr lang="en-CA" sz="1300"/>
              <a:t>Summary of opportunities identified in the current state assessment;</a:t>
            </a:r>
          </a:p>
          <a:p>
            <a:r>
              <a:rPr lang="en-CA" sz="1300"/>
              <a:t>Recommended improvement areas and design criteria;</a:t>
            </a:r>
          </a:p>
          <a:p>
            <a:r>
              <a:rPr lang="en-CA" sz="1300"/>
              <a:t>Recommended improved process maps for each key process;</a:t>
            </a:r>
          </a:p>
          <a:p>
            <a:r>
              <a:rPr lang="en-CA" sz="1300"/>
              <a:t>Implementation best practices; and</a:t>
            </a:r>
          </a:p>
          <a:p>
            <a:r>
              <a:rPr lang="en-CA" sz="1300"/>
              <a:t>Technology preliminary recommendations for next step.</a:t>
            </a:r>
          </a:p>
          <a:p>
            <a:endParaRPr lang="en-CA" sz="1300"/>
          </a:p>
        </p:txBody>
      </p:sp>
      <p:sp>
        <p:nvSpPr>
          <p:cNvPr id="5" name="Slide Number Placeholder 4">
            <a:extLst>
              <a:ext uri="{FF2B5EF4-FFF2-40B4-BE49-F238E27FC236}">
                <a16:creationId xmlns:a16="http://schemas.microsoft.com/office/drawing/2014/main" id="{04410252-F428-4780-A4A5-688D4A7D5642}"/>
              </a:ext>
            </a:extLst>
          </p:cNvPr>
          <p:cNvSpPr>
            <a:spLocks noGrp="1"/>
          </p:cNvSpPr>
          <p:nvPr>
            <p:ph type="sldNum" sz="quarter" idx="12"/>
          </p:nvPr>
        </p:nvSpPr>
        <p:spPr>
          <a:xfrm>
            <a:off x="10398304" y="6211251"/>
            <a:ext cx="2743200" cy="365125"/>
          </a:xfrm>
        </p:spPr>
        <p:txBody>
          <a:bodyPr/>
          <a:lstStyle/>
          <a:p>
            <a:fld id="{8AFAD97B-43DD-4DE9-9C93-12805B0A89E9}" type="slidenum">
              <a:rPr lang="en-CA" smtClean="0"/>
              <a:t>5</a:t>
            </a:fld>
            <a:endParaRPr lang="en-CA"/>
          </a:p>
        </p:txBody>
      </p:sp>
      <p:grpSp>
        <p:nvGrpSpPr>
          <p:cNvPr id="10" name="그룹 36">
            <a:extLst>
              <a:ext uri="{FF2B5EF4-FFF2-40B4-BE49-F238E27FC236}">
                <a16:creationId xmlns:a16="http://schemas.microsoft.com/office/drawing/2014/main" id="{2FFFB629-A0B4-45C0-A61B-966550D8AADA}"/>
              </a:ext>
            </a:extLst>
          </p:cNvPr>
          <p:cNvGrpSpPr/>
          <p:nvPr/>
        </p:nvGrpSpPr>
        <p:grpSpPr>
          <a:xfrm>
            <a:off x="1701280" y="2028915"/>
            <a:ext cx="4111256" cy="1100936"/>
            <a:chOff x="3292975" y="2923390"/>
            <a:chExt cx="4702376" cy="565865"/>
          </a:xfrm>
        </p:grpSpPr>
        <p:grpSp>
          <p:nvGrpSpPr>
            <p:cNvPr id="11" name="그룹 130">
              <a:extLst>
                <a:ext uri="{FF2B5EF4-FFF2-40B4-BE49-F238E27FC236}">
                  <a16:creationId xmlns:a16="http://schemas.microsoft.com/office/drawing/2014/main" id="{5988760A-0507-4526-B2B6-F19F05DB68E5}"/>
                </a:ext>
              </a:extLst>
            </p:cNvPr>
            <p:cNvGrpSpPr/>
            <p:nvPr/>
          </p:nvGrpSpPr>
          <p:grpSpPr>
            <a:xfrm>
              <a:off x="3292975" y="2989315"/>
              <a:ext cx="4702376" cy="499940"/>
              <a:chOff x="3292975" y="2989315"/>
              <a:chExt cx="4702376" cy="499940"/>
            </a:xfrm>
          </p:grpSpPr>
          <p:sp>
            <p:nvSpPr>
              <p:cNvPr id="13" name="모서리가 둥근 직사각형 120">
                <a:extLst>
                  <a:ext uri="{FF2B5EF4-FFF2-40B4-BE49-F238E27FC236}">
                    <a16:creationId xmlns:a16="http://schemas.microsoft.com/office/drawing/2014/main" id="{9930CD86-276C-45A1-BA0C-8989D292067F}"/>
                  </a:ext>
                </a:extLst>
              </p:cNvPr>
              <p:cNvSpPr/>
              <p:nvPr/>
            </p:nvSpPr>
            <p:spPr>
              <a:xfrm>
                <a:off x="3292975" y="2989315"/>
                <a:ext cx="4702376" cy="499940"/>
              </a:xfrm>
              <a:prstGeom prst="roundRect">
                <a:avLst>
                  <a:gd name="adj" fmla="val 11472"/>
                </a:avLst>
              </a:prstGeom>
              <a:solidFill>
                <a:srgbClr val="7D9AAA"/>
              </a:solidFill>
              <a:ln w="3175" cap="flat" cmpd="sng" algn="ctr">
                <a:noFill/>
                <a:prstDash val="solid"/>
              </a:ln>
              <a:effectLst>
                <a:outerShdw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400"/>
                  </a:spcAft>
                </a:pPr>
                <a:endParaRPr lang="ko-KR" altLang="en-US" sz="1000" b="1">
                  <a:solidFill>
                    <a:schemeClr val="bg1"/>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0B54E1A8-137B-4D91-8771-39E843F022DA}"/>
                  </a:ext>
                </a:extLst>
              </p:cNvPr>
              <p:cNvSpPr txBox="1"/>
              <p:nvPr/>
            </p:nvSpPr>
            <p:spPr>
              <a:xfrm>
                <a:off x="3305167" y="3150452"/>
                <a:ext cx="4669482" cy="281935"/>
              </a:xfrm>
              <a:prstGeom prst="rect">
                <a:avLst/>
              </a:prstGeom>
              <a:noFill/>
              <a:ln>
                <a:noFill/>
              </a:ln>
            </p:spPr>
            <p:txBody>
              <a:bodyPr wrap="square" lIns="180000" tIns="0" rIns="180000" bIns="0" rtlCol="0">
                <a:noAutofit/>
              </a:bodyPr>
              <a:lstStyle/>
              <a:p>
                <a:pPr algn="ctr"/>
                <a:r>
                  <a:rPr lang="en-CA" sz="1000">
                    <a:solidFill>
                      <a:schemeClr val="bg1"/>
                    </a:solidFill>
                    <a:latin typeface="Segoe UI" panose="020B0502040204020203" pitchFamily="34" charset="0"/>
                    <a:cs typeface="Segoe UI" panose="020B0502040204020203" pitchFamily="34" charset="0"/>
                  </a:rPr>
                  <a:t>A thorough review of information and data collected along with learnings from best practices and the current state mapping exercise were used to determine opportunities for improvement.</a:t>
                </a:r>
              </a:p>
            </p:txBody>
          </p:sp>
        </p:grpSp>
        <p:sp>
          <p:nvSpPr>
            <p:cNvPr id="12" name="모서리가 둥근 직사각형 124">
              <a:extLst>
                <a:ext uri="{FF2B5EF4-FFF2-40B4-BE49-F238E27FC236}">
                  <a16:creationId xmlns:a16="http://schemas.microsoft.com/office/drawing/2014/main" id="{4A402985-4B1A-4925-9BCE-A99A3D64E83A}"/>
                </a:ext>
              </a:extLst>
            </p:cNvPr>
            <p:cNvSpPr/>
            <p:nvPr/>
          </p:nvSpPr>
          <p:spPr>
            <a:xfrm>
              <a:off x="3754702" y="2923390"/>
              <a:ext cx="3748752" cy="184712"/>
            </a:xfrm>
            <a:prstGeom prst="roundRect">
              <a:avLst/>
            </a:prstGeom>
            <a:solidFill>
              <a:schemeClr val="tx2">
                <a:lumMod val="75000"/>
              </a:schemeClr>
            </a:solidFill>
            <a:ln w="3175">
              <a:noFill/>
            </a:ln>
            <a:effectLst/>
          </p:spPr>
          <p:txBody>
            <a:bodyPr vert="horz" wrap="square" lIns="91440" tIns="45720" rIns="91440" bIns="45720" numCol="1" anchor="ctr" anchorCtr="0" compatLnSpc="1">
              <a:prstTxWarp prst="textNoShape">
                <a:avLst/>
              </a:prstTxWarp>
            </a:bodyPr>
            <a:lstStyle/>
            <a:p>
              <a:pPr algn="ctr"/>
              <a:r>
                <a:rPr lang="en-CA" altLang="ko-KR" sz="1000" b="1">
                  <a:solidFill>
                    <a:schemeClr val="bg1"/>
                  </a:solidFill>
                  <a:latin typeface="Segoe UI" panose="020B0502040204020203" pitchFamily="34" charset="0"/>
                  <a:cs typeface="Segoe UI" panose="020B0502040204020203" pitchFamily="34" charset="0"/>
                </a:rPr>
                <a:t>Opportunities for Improvement</a:t>
              </a:r>
              <a:endParaRPr lang="ko-KR" altLang="en-US" sz="1000" b="1">
                <a:solidFill>
                  <a:schemeClr val="bg1"/>
                </a:solidFill>
                <a:latin typeface="Segoe UI" panose="020B0502040204020203" pitchFamily="34" charset="0"/>
                <a:cs typeface="Segoe UI" panose="020B0502040204020203" pitchFamily="34" charset="0"/>
              </a:endParaRPr>
            </a:p>
          </p:txBody>
        </p:sp>
      </p:grpSp>
      <p:grpSp>
        <p:nvGrpSpPr>
          <p:cNvPr id="29" name="그룹 33">
            <a:extLst>
              <a:ext uri="{FF2B5EF4-FFF2-40B4-BE49-F238E27FC236}">
                <a16:creationId xmlns:a16="http://schemas.microsoft.com/office/drawing/2014/main" id="{870E917E-0132-4DA8-8037-EE4D654BDA2E}"/>
              </a:ext>
            </a:extLst>
          </p:cNvPr>
          <p:cNvGrpSpPr/>
          <p:nvPr/>
        </p:nvGrpSpPr>
        <p:grpSpPr>
          <a:xfrm>
            <a:off x="1810518" y="1049914"/>
            <a:ext cx="2122151" cy="410027"/>
            <a:chOff x="2771966" y="1292413"/>
            <a:chExt cx="2950794" cy="459240"/>
          </a:xfrm>
        </p:grpSpPr>
        <p:grpSp>
          <p:nvGrpSpPr>
            <p:cNvPr id="31" name="그룹 108">
              <a:extLst>
                <a:ext uri="{FF2B5EF4-FFF2-40B4-BE49-F238E27FC236}">
                  <a16:creationId xmlns:a16="http://schemas.microsoft.com/office/drawing/2014/main" id="{3FCA6B44-CFA1-4F32-815D-8EFC84AFAB1E}"/>
                </a:ext>
              </a:extLst>
            </p:cNvPr>
            <p:cNvGrpSpPr/>
            <p:nvPr/>
          </p:nvGrpSpPr>
          <p:grpSpPr>
            <a:xfrm>
              <a:off x="2771966" y="1292413"/>
              <a:ext cx="2950794" cy="459240"/>
              <a:chOff x="2771965" y="1271128"/>
              <a:chExt cx="2950794" cy="459240"/>
            </a:xfrm>
          </p:grpSpPr>
          <p:sp>
            <p:nvSpPr>
              <p:cNvPr id="33" name="직사각형 3">
                <a:extLst>
                  <a:ext uri="{FF2B5EF4-FFF2-40B4-BE49-F238E27FC236}">
                    <a16:creationId xmlns:a16="http://schemas.microsoft.com/office/drawing/2014/main" id="{166F2FD8-0AFF-4AB1-A204-7AF18E38986F}"/>
                  </a:ext>
                </a:extLst>
              </p:cNvPr>
              <p:cNvSpPr/>
              <p:nvPr/>
            </p:nvSpPr>
            <p:spPr>
              <a:xfrm rot="5400000">
                <a:off x="5261484" y="1269092"/>
                <a:ext cx="459240" cy="463311"/>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rgbClr val="626161"/>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grpSp>
            <p:nvGrpSpPr>
              <p:cNvPr id="34" name="그룹 95">
                <a:extLst>
                  <a:ext uri="{FF2B5EF4-FFF2-40B4-BE49-F238E27FC236}">
                    <a16:creationId xmlns:a16="http://schemas.microsoft.com/office/drawing/2014/main" id="{FC5C952E-80C5-40E3-8276-31A85467E439}"/>
                  </a:ext>
                </a:extLst>
              </p:cNvPr>
              <p:cNvGrpSpPr/>
              <p:nvPr/>
            </p:nvGrpSpPr>
            <p:grpSpPr>
              <a:xfrm flipH="1">
                <a:off x="2771965" y="1273013"/>
                <a:ext cx="2540473" cy="377794"/>
                <a:chOff x="5929266" y="1262055"/>
                <a:chExt cx="2569386" cy="382092"/>
              </a:xfrm>
            </p:grpSpPr>
            <p:sp>
              <p:nvSpPr>
                <p:cNvPr id="35" name="직사각형 97">
                  <a:extLst>
                    <a:ext uri="{FF2B5EF4-FFF2-40B4-BE49-F238E27FC236}">
                      <a16:creationId xmlns:a16="http://schemas.microsoft.com/office/drawing/2014/main" id="{C364DC18-68CF-482F-B583-978A3D02249B}"/>
                    </a:ext>
                  </a:extLst>
                </p:cNvPr>
                <p:cNvSpPr>
                  <a:spLocks/>
                </p:cNvSpPr>
                <p:nvPr/>
              </p:nvSpPr>
              <p:spPr>
                <a:xfrm rot="10800000" flipH="1" flipV="1">
                  <a:off x="5929266" y="1262842"/>
                  <a:ext cx="2487660" cy="381305"/>
                </a:xfrm>
                <a:prstGeom prst="rect">
                  <a:avLst/>
                </a:prstGeom>
                <a:solidFill>
                  <a:srgbClr val="6261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sp>
              <p:nvSpPr>
                <p:cNvPr id="36" name="타원 98">
                  <a:extLst>
                    <a:ext uri="{FF2B5EF4-FFF2-40B4-BE49-F238E27FC236}">
                      <a16:creationId xmlns:a16="http://schemas.microsoft.com/office/drawing/2014/main" id="{A629150B-DD8A-45AC-9152-6DD2CFD296D8}"/>
                    </a:ext>
                  </a:extLst>
                </p:cNvPr>
                <p:cNvSpPr/>
                <p:nvPr/>
              </p:nvSpPr>
              <p:spPr>
                <a:xfrm>
                  <a:off x="8290497" y="1262055"/>
                  <a:ext cx="208155" cy="381306"/>
                </a:xfrm>
                <a:prstGeom prst="ellipse">
                  <a:avLst/>
                </a:prstGeom>
                <a:solidFill>
                  <a:schemeClr val="accent3">
                    <a:lumMod val="6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grpSp>
        </p:grpSp>
        <p:sp>
          <p:nvSpPr>
            <p:cNvPr id="32" name="TextBox 31">
              <a:extLst>
                <a:ext uri="{FF2B5EF4-FFF2-40B4-BE49-F238E27FC236}">
                  <a16:creationId xmlns:a16="http://schemas.microsoft.com/office/drawing/2014/main" id="{398C41CC-3284-4A1D-AA3B-2D7BF655D469}"/>
                </a:ext>
              </a:extLst>
            </p:cNvPr>
            <p:cNvSpPr txBox="1"/>
            <p:nvPr/>
          </p:nvSpPr>
          <p:spPr>
            <a:xfrm>
              <a:off x="2977778" y="1360725"/>
              <a:ext cx="2348205" cy="203604"/>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CA" altLang="ko-KR" sz="1000" b="0">
                  <a:solidFill>
                    <a:schemeClr val="bg1"/>
                  </a:solidFill>
                  <a:latin typeface="Segoe UI" panose="020B0502040204020203" pitchFamily="34" charset="0"/>
                  <a:cs typeface="Segoe UI" panose="020B0502040204020203" pitchFamily="34" charset="0"/>
                </a:rPr>
                <a:t>Consultations and Workshop</a:t>
              </a:r>
              <a:endParaRPr lang="ko-KR" altLang="en-US" sz="1000" b="0">
                <a:solidFill>
                  <a:schemeClr val="bg1"/>
                </a:solidFill>
                <a:latin typeface="Segoe UI" panose="020B0502040204020203" pitchFamily="34" charset="0"/>
                <a:cs typeface="Segoe UI" panose="020B0502040204020203" pitchFamily="34" charset="0"/>
              </a:endParaRPr>
            </a:p>
          </p:txBody>
        </p:sp>
      </p:grpSp>
      <p:grpSp>
        <p:nvGrpSpPr>
          <p:cNvPr id="17" name="그룹 109">
            <a:extLst>
              <a:ext uri="{FF2B5EF4-FFF2-40B4-BE49-F238E27FC236}">
                <a16:creationId xmlns:a16="http://schemas.microsoft.com/office/drawing/2014/main" id="{7C5A5BFF-2F9B-4DED-A963-84AE355F9313}"/>
              </a:ext>
            </a:extLst>
          </p:cNvPr>
          <p:cNvGrpSpPr/>
          <p:nvPr/>
        </p:nvGrpSpPr>
        <p:grpSpPr>
          <a:xfrm>
            <a:off x="3608064" y="1070390"/>
            <a:ext cx="2242838" cy="841141"/>
            <a:chOff x="5271399" y="1294061"/>
            <a:chExt cx="3118604" cy="942096"/>
          </a:xfrm>
        </p:grpSpPr>
        <p:sp>
          <p:nvSpPr>
            <p:cNvPr id="19" name="이등변 삼각형 92">
              <a:extLst>
                <a:ext uri="{FF2B5EF4-FFF2-40B4-BE49-F238E27FC236}">
                  <a16:creationId xmlns:a16="http://schemas.microsoft.com/office/drawing/2014/main" id="{51685D3D-0250-4BCC-B058-915355CCB681}"/>
                </a:ext>
              </a:extLst>
            </p:cNvPr>
            <p:cNvSpPr/>
            <p:nvPr/>
          </p:nvSpPr>
          <p:spPr>
            <a:xfrm flipV="1">
              <a:off x="5271399" y="1944330"/>
              <a:ext cx="574463" cy="291827"/>
            </a:xfrm>
            <a:prstGeom prst="triangle">
              <a:avLst/>
            </a:prstGeom>
            <a:solidFill>
              <a:srgbClr val="6261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sp>
          <p:nvSpPr>
            <p:cNvPr id="20" name="직사각형 93">
              <a:extLst>
                <a:ext uri="{FF2B5EF4-FFF2-40B4-BE49-F238E27FC236}">
                  <a16:creationId xmlns:a16="http://schemas.microsoft.com/office/drawing/2014/main" id="{397BC020-FE74-4F8D-AF27-710A55A5F5CC}"/>
                </a:ext>
              </a:extLst>
            </p:cNvPr>
            <p:cNvSpPr>
              <a:spLocks/>
            </p:cNvSpPr>
            <p:nvPr/>
          </p:nvSpPr>
          <p:spPr>
            <a:xfrm rot="5400000" flipV="1">
              <a:off x="5357906" y="1610373"/>
              <a:ext cx="327475" cy="340439"/>
            </a:xfrm>
            <a:prstGeom prst="rect">
              <a:avLst/>
            </a:prstGeom>
            <a:solidFill>
              <a:srgbClr val="6261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sp>
          <p:nvSpPr>
            <p:cNvPr id="22" name="이등변 삼각형 83">
              <a:extLst>
                <a:ext uri="{FF2B5EF4-FFF2-40B4-BE49-F238E27FC236}">
                  <a16:creationId xmlns:a16="http://schemas.microsoft.com/office/drawing/2014/main" id="{53BAA6B5-394D-4E0E-B2A2-C2A40C6DCC6F}"/>
                </a:ext>
              </a:extLst>
            </p:cNvPr>
            <p:cNvSpPr/>
            <p:nvPr/>
          </p:nvSpPr>
          <p:spPr>
            <a:xfrm flipH="1" flipV="1">
              <a:off x="5271400" y="1913913"/>
              <a:ext cx="574463" cy="291826"/>
            </a:xfrm>
            <a:prstGeom prst="triangle">
              <a:avLst/>
            </a:prstGeom>
            <a:solidFill>
              <a:srgbClr val="34343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sp>
          <p:nvSpPr>
            <p:cNvPr id="23" name="직사각형 66">
              <a:extLst>
                <a:ext uri="{FF2B5EF4-FFF2-40B4-BE49-F238E27FC236}">
                  <a16:creationId xmlns:a16="http://schemas.microsoft.com/office/drawing/2014/main" id="{634AABE2-F72E-4845-BEA6-EED05DDF6BD7}"/>
                </a:ext>
              </a:extLst>
            </p:cNvPr>
            <p:cNvSpPr>
              <a:spLocks/>
            </p:cNvSpPr>
            <p:nvPr/>
          </p:nvSpPr>
          <p:spPr>
            <a:xfrm rot="16200000" flipH="1" flipV="1">
              <a:off x="5414485" y="1644557"/>
              <a:ext cx="315541" cy="318029"/>
            </a:xfrm>
            <a:prstGeom prst="rect">
              <a:avLst/>
            </a:prstGeom>
            <a:solidFill>
              <a:srgbClr val="34343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sp>
          <p:nvSpPr>
            <p:cNvPr id="24" name="직사각형 3">
              <a:extLst>
                <a:ext uri="{FF2B5EF4-FFF2-40B4-BE49-F238E27FC236}">
                  <a16:creationId xmlns:a16="http://schemas.microsoft.com/office/drawing/2014/main" id="{8C2DB1FB-6E95-4D63-9E05-9D45963982DC}"/>
                </a:ext>
              </a:extLst>
            </p:cNvPr>
            <p:cNvSpPr/>
            <p:nvPr/>
          </p:nvSpPr>
          <p:spPr>
            <a:xfrm rot="16200000" flipH="1">
              <a:off x="5395721" y="1313994"/>
              <a:ext cx="433636" cy="399103"/>
            </a:xfrm>
            <a:custGeom>
              <a:avLst/>
              <a:gdLst/>
              <a:ahLst/>
              <a:cxnLst/>
              <a:rect l="l" t="t" r="r" b="b"/>
              <a:pathLst>
                <a:path w="360000" h="360000">
                  <a:moveTo>
                    <a:pt x="360000" y="0"/>
                  </a:moveTo>
                  <a:lnTo>
                    <a:pt x="360000" y="288000"/>
                  </a:lnTo>
                  <a:cubicBezTo>
                    <a:pt x="320235" y="288000"/>
                    <a:pt x="288000" y="320235"/>
                    <a:pt x="288000" y="360000"/>
                  </a:cubicBezTo>
                  <a:lnTo>
                    <a:pt x="0" y="360000"/>
                  </a:lnTo>
                  <a:cubicBezTo>
                    <a:pt x="0" y="161177"/>
                    <a:pt x="161177" y="0"/>
                    <a:pt x="360000" y="0"/>
                  </a:cubicBezTo>
                  <a:close/>
                </a:path>
              </a:pathLst>
            </a:custGeom>
            <a:solidFill>
              <a:srgbClr val="343434"/>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grpSp>
          <p:nvGrpSpPr>
            <p:cNvPr id="25" name="그룹 88">
              <a:extLst>
                <a:ext uri="{FF2B5EF4-FFF2-40B4-BE49-F238E27FC236}">
                  <a16:creationId xmlns:a16="http://schemas.microsoft.com/office/drawing/2014/main" id="{3BE90A67-4110-4EA2-8115-A1CB097B1B93}"/>
                </a:ext>
              </a:extLst>
            </p:cNvPr>
            <p:cNvGrpSpPr/>
            <p:nvPr/>
          </p:nvGrpSpPr>
          <p:grpSpPr>
            <a:xfrm>
              <a:off x="5804822" y="1294061"/>
              <a:ext cx="2585181" cy="355967"/>
              <a:chOff x="5929264" y="1283348"/>
              <a:chExt cx="2614602" cy="360017"/>
            </a:xfrm>
          </p:grpSpPr>
          <p:sp>
            <p:nvSpPr>
              <p:cNvPr id="27" name="직사각형 84">
                <a:extLst>
                  <a:ext uri="{FF2B5EF4-FFF2-40B4-BE49-F238E27FC236}">
                    <a16:creationId xmlns:a16="http://schemas.microsoft.com/office/drawing/2014/main" id="{369123CE-5DF7-4154-823C-908DECC3B0A3}"/>
                  </a:ext>
                </a:extLst>
              </p:cNvPr>
              <p:cNvSpPr>
                <a:spLocks/>
              </p:cNvSpPr>
              <p:nvPr/>
            </p:nvSpPr>
            <p:spPr>
              <a:xfrm rot="10800000" flipH="1" flipV="1">
                <a:off x="5929264" y="1283348"/>
                <a:ext cx="2487661" cy="360016"/>
              </a:xfrm>
              <a:prstGeom prst="rect">
                <a:avLst/>
              </a:prstGeom>
              <a:solidFill>
                <a:srgbClr val="34343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sp>
            <p:nvSpPr>
              <p:cNvPr id="28" name="타원 87">
                <a:extLst>
                  <a:ext uri="{FF2B5EF4-FFF2-40B4-BE49-F238E27FC236}">
                    <a16:creationId xmlns:a16="http://schemas.microsoft.com/office/drawing/2014/main" id="{60266F05-7531-43B2-9885-D975E1AD6D30}"/>
                  </a:ext>
                </a:extLst>
              </p:cNvPr>
              <p:cNvSpPr/>
              <p:nvPr/>
            </p:nvSpPr>
            <p:spPr>
              <a:xfrm>
                <a:off x="8280337" y="1283353"/>
                <a:ext cx="263529" cy="360012"/>
              </a:xfrm>
              <a:prstGeom prst="ellipse">
                <a:avLst/>
              </a:prstGeom>
              <a:solidFill>
                <a:srgbClr val="49494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Segoe UI" panose="020B0502040204020203" pitchFamily="34" charset="0"/>
                  <a:cs typeface="Segoe UI" panose="020B0502040204020203" pitchFamily="34" charset="0"/>
                </a:endParaRPr>
              </a:p>
            </p:txBody>
          </p:sp>
        </p:grpSp>
      </p:grpSp>
      <p:sp>
        <p:nvSpPr>
          <p:cNvPr id="18" name="TextBox 17">
            <a:extLst>
              <a:ext uri="{FF2B5EF4-FFF2-40B4-BE49-F238E27FC236}">
                <a16:creationId xmlns:a16="http://schemas.microsoft.com/office/drawing/2014/main" id="{CEAC8414-B968-4D04-B04E-11077BFF54D9}"/>
              </a:ext>
            </a:extLst>
          </p:cNvPr>
          <p:cNvSpPr txBox="1"/>
          <p:nvPr/>
        </p:nvSpPr>
        <p:spPr>
          <a:xfrm>
            <a:off x="3945548" y="1129013"/>
            <a:ext cx="1717958" cy="181785"/>
          </a:xfrm>
          <a:prstGeom prst="rect">
            <a:avLst/>
          </a:prstGeom>
          <a:noFill/>
        </p:spPr>
        <p:txBody>
          <a:bodyPr wrap="square" lIns="72000" tIns="0" rIns="72000" bIns="0" rtlCol="0" anchor="ctr">
            <a:noAutofit/>
          </a:bodyPr>
          <a:lstStyle>
            <a:defPPr>
              <a:defRPr lang="ko-KR"/>
            </a:defPPr>
            <a:lvl1pPr lvl="0" algn="r">
              <a:defRPr sz="800" b="1">
                <a:gradFill>
                  <a:gsLst>
                    <a:gs pos="0">
                      <a:schemeClr val="bg1">
                        <a:lumMod val="50000"/>
                      </a:schemeClr>
                    </a:gs>
                    <a:gs pos="100000">
                      <a:schemeClr val="bg1">
                        <a:lumMod val="50000"/>
                      </a:schemeClr>
                    </a:gs>
                  </a:gsLst>
                  <a:lin ang="5400000" scaled="0"/>
                </a:gradFill>
                <a:latin typeface="Roboto Condensed Regular"/>
              </a:defRPr>
            </a:lvl1pPr>
          </a:lstStyle>
          <a:p>
            <a:pPr algn="ctr"/>
            <a:r>
              <a:rPr lang="en-CA" altLang="ko-KR" sz="1000" b="0">
                <a:solidFill>
                  <a:schemeClr val="bg1"/>
                </a:solidFill>
                <a:latin typeface="Segoe UI" panose="020B0502040204020203" pitchFamily="34" charset="0"/>
                <a:ea typeface="Roboto Light" pitchFamily="2" charset="0"/>
                <a:cs typeface="Segoe UI" panose="020B0502040204020203" pitchFamily="34" charset="0"/>
              </a:rPr>
              <a:t>Current State Processes</a:t>
            </a:r>
          </a:p>
        </p:txBody>
      </p:sp>
      <p:grpSp>
        <p:nvGrpSpPr>
          <p:cNvPr id="44" name="그룹 36">
            <a:extLst>
              <a:ext uri="{FF2B5EF4-FFF2-40B4-BE49-F238E27FC236}">
                <a16:creationId xmlns:a16="http://schemas.microsoft.com/office/drawing/2014/main" id="{229AFDA0-B7FA-41BE-AFA2-3423540525E8}"/>
              </a:ext>
            </a:extLst>
          </p:cNvPr>
          <p:cNvGrpSpPr/>
          <p:nvPr/>
        </p:nvGrpSpPr>
        <p:grpSpPr>
          <a:xfrm>
            <a:off x="1699779" y="3407381"/>
            <a:ext cx="4111256" cy="958136"/>
            <a:chOff x="3292975" y="2900497"/>
            <a:chExt cx="4702376" cy="588758"/>
          </a:xfrm>
        </p:grpSpPr>
        <p:grpSp>
          <p:nvGrpSpPr>
            <p:cNvPr id="45" name="그룹 130">
              <a:extLst>
                <a:ext uri="{FF2B5EF4-FFF2-40B4-BE49-F238E27FC236}">
                  <a16:creationId xmlns:a16="http://schemas.microsoft.com/office/drawing/2014/main" id="{8EA98613-C5B9-4A6F-A7FD-AC8977A2C35E}"/>
                </a:ext>
              </a:extLst>
            </p:cNvPr>
            <p:cNvGrpSpPr/>
            <p:nvPr/>
          </p:nvGrpSpPr>
          <p:grpSpPr>
            <a:xfrm>
              <a:off x="3292975" y="2989315"/>
              <a:ext cx="4702376" cy="499940"/>
              <a:chOff x="3292975" y="2989315"/>
              <a:chExt cx="4702376" cy="499940"/>
            </a:xfrm>
          </p:grpSpPr>
          <p:sp>
            <p:nvSpPr>
              <p:cNvPr id="47" name="모서리가 둥근 직사각형 120">
                <a:extLst>
                  <a:ext uri="{FF2B5EF4-FFF2-40B4-BE49-F238E27FC236}">
                    <a16:creationId xmlns:a16="http://schemas.microsoft.com/office/drawing/2014/main" id="{72AFCFEE-66A1-4ABD-8BEF-C93AA5B7398A}"/>
                  </a:ext>
                </a:extLst>
              </p:cNvPr>
              <p:cNvSpPr/>
              <p:nvPr/>
            </p:nvSpPr>
            <p:spPr>
              <a:xfrm>
                <a:off x="3292975" y="2989315"/>
                <a:ext cx="4702376" cy="499940"/>
              </a:xfrm>
              <a:prstGeom prst="roundRect">
                <a:avLst>
                  <a:gd name="adj" fmla="val 11472"/>
                </a:avLst>
              </a:prstGeom>
              <a:solidFill>
                <a:srgbClr val="7D9AAA"/>
              </a:solidFill>
              <a:ln w="3175" cap="flat" cmpd="sng" algn="ctr">
                <a:noFill/>
                <a:prstDash val="solid"/>
              </a:ln>
              <a:effectLst>
                <a:outerShdw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400"/>
                  </a:spcAft>
                </a:pPr>
                <a:endParaRPr lang="ko-KR" altLang="en-US" sz="1000" b="1">
                  <a:solidFill>
                    <a:schemeClr val="bg1"/>
                  </a:solidFill>
                  <a:latin typeface="Segoe UI" panose="020B0502040204020203" pitchFamily="34" charset="0"/>
                  <a:cs typeface="Segoe UI" panose="020B0502040204020203" pitchFamily="34" charset="0"/>
                </a:endParaRPr>
              </a:p>
            </p:txBody>
          </p:sp>
          <p:sp>
            <p:nvSpPr>
              <p:cNvPr id="48" name="TextBox 47">
                <a:extLst>
                  <a:ext uri="{FF2B5EF4-FFF2-40B4-BE49-F238E27FC236}">
                    <a16:creationId xmlns:a16="http://schemas.microsoft.com/office/drawing/2014/main" id="{6B831D0E-7BF1-41A7-AC42-4D80ED4B9948}"/>
                  </a:ext>
                </a:extLst>
              </p:cNvPr>
              <p:cNvSpPr txBox="1"/>
              <p:nvPr/>
            </p:nvSpPr>
            <p:spPr>
              <a:xfrm>
                <a:off x="3305972" y="3134356"/>
                <a:ext cx="4669482" cy="321731"/>
              </a:xfrm>
              <a:prstGeom prst="rect">
                <a:avLst/>
              </a:prstGeom>
              <a:noFill/>
              <a:ln>
                <a:noFill/>
              </a:ln>
            </p:spPr>
            <p:txBody>
              <a:bodyPr wrap="square" lIns="180000" tIns="0" rIns="180000" bIns="0" rtlCol="0">
                <a:noAutofit/>
              </a:bodyPr>
              <a:lstStyle/>
              <a:p>
                <a:pPr algn="ctr"/>
                <a:r>
                  <a:rPr lang="en-CA" sz="1000">
                    <a:solidFill>
                      <a:schemeClr val="bg1"/>
                    </a:solidFill>
                    <a:latin typeface="Segoe UI" panose="020B0502040204020203" pitchFamily="34" charset="0"/>
                    <a:cs typeface="Segoe UI" panose="020B0502040204020203" pitchFamily="34" charset="0"/>
                  </a:rPr>
                  <a:t>The improvement design criteria were verified and validated by the executive team, and will serve as the foundation for the development of the improved (future state) process maps.</a:t>
                </a:r>
              </a:p>
            </p:txBody>
          </p:sp>
        </p:grpSp>
        <p:sp>
          <p:nvSpPr>
            <p:cNvPr id="46" name="모서리가 둥근 직사각형 124">
              <a:extLst>
                <a:ext uri="{FF2B5EF4-FFF2-40B4-BE49-F238E27FC236}">
                  <a16:creationId xmlns:a16="http://schemas.microsoft.com/office/drawing/2014/main" id="{A4F499F6-6540-407C-864D-0EBCADB6887E}"/>
                </a:ext>
              </a:extLst>
            </p:cNvPr>
            <p:cNvSpPr/>
            <p:nvPr/>
          </p:nvSpPr>
          <p:spPr>
            <a:xfrm>
              <a:off x="3754702" y="2900497"/>
              <a:ext cx="3748752" cy="207607"/>
            </a:xfrm>
            <a:prstGeom prst="roundRect">
              <a:avLst/>
            </a:prstGeom>
            <a:solidFill>
              <a:schemeClr val="tx2">
                <a:lumMod val="75000"/>
              </a:schemeClr>
            </a:solidFill>
            <a:ln w="3175">
              <a:noFill/>
            </a:ln>
            <a:effectLst/>
          </p:spPr>
          <p:txBody>
            <a:bodyPr vert="horz" wrap="square" lIns="91440" tIns="45720" rIns="91440" bIns="45720" numCol="1" anchor="ctr" anchorCtr="0" compatLnSpc="1">
              <a:prstTxWarp prst="textNoShape">
                <a:avLst/>
              </a:prstTxWarp>
            </a:bodyPr>
            <a:lstStyle/>
            <a:p>
              <a:pPr algn="ctr"/>
              <a:r>
                <a:rPr lang="en-US" altLang="ko-KR" sz="1000" b="1">
                  <a:solidFill>
                    <a:schemeClr val="bg1"/>
                  </a:solidFill>
                  <a:latin typeface="Segoe UI" panose="020B0502040204020203" pitchFamily="34" charset="0"/>
                  <a:cs typeface="Segoe UI" panose="020B0502040204020203" pitchFamily="34" charset="0"/>
                </a:rPr>
                <a:t>Validation of Future State Design Criteria</a:t>
              </a:r>
              <a:endParaRPr lang="ko-KR" altLang="en-US" sz="1000" b="1">
                <a:solidFill>
                  <a:schemeClr val="bg1"/>
                </a:solidFill>
                <a:latin typeface="Segoe UI" panose="020B0502040204020203" pitchFamily="34" charset="0"/>
                <a:cs typeface="Segoe UI" panose="020B0502040204020203" pitchFamily="34" charset="0"/>
              </a:endParaRPr>
            </a:p>
          </p:txBody>
        </p:sp>
      </p:grpSp>
      <p:grpSp>
        <p:nvGrpSpPr>
          <p:cNvPr id="49" name="그룹 36">
            <a:extLst>
              <a:ext uri="{FF2B5EF4-FFF2-40B4-BE49-F238E27FC236}">
                <a16:creationId xmlns:a16="http://schemas.microsoft.com/office/drawing/2014/main" id="{62F3FE36-81EA-4F35-80C9-2DD783E27B1C}"/>
              </a:ext>
            </a:extLst>
          </p:cNvPr>
          <p:cNvGrpSpPr/>
          <p:nvPr/>
        </p:nvGrpSpPr>
        <p:grpSpPr>
          <a:xfrm>
            <a:off x="1683585" y="4680056"/>
            <a:ext cx="4111256" cy="977033"/>
            <a:chOff x="3292975" y="2900497"/>
            <a:chExt cx="4702376" cy="599629"/>
          </a:xfrm>
        </p:grpSpPr>
        <p:grpSp>
          <p:nvGrpSpPr>
            <p:cNvPr id="50" name="그룹 130">
              <a:extLst>
                <a:ext uri="{FF2B5EF4-FFF2-40B4-BE49-F238E27FC236}">
                  <a16:creationId xmlns:a16="http://schemas.microsoft.com/office/drawing/2014/main" id="{9D2F5CB8-9880-48F5-AEBE-5FF677E267F9}"/>
                </a:ext>
              </a:extLst>
            </p:cNvPr>
            <p:cNvGrpSpPr/>
            <p:nvPr/>
          </p:nvGrpSpPr>
          <p:grpSpPr>
            <a:xfrm>
              <a:off x="3292975" y="2989316"/>
              <a:ext cx="4702376" cy="510810"/>
              <a:chOff x="3292975" y="2989316"/>
              <a:chExt cx="4702376" cy="510810"/>
            </a:xfrm>
          </p:grpSpPr>
          <p:sp>
            <p:nvSpPr>
              <p:cNvPr id="52" name="모서리가 둥근 직사각형 120">
                <a:extLst>
                  <a:ext uri="{FF2B5EF4-FFF2-40B4-BE49-F238E27FC236}">
                    <a16:creationId xmlns:a16="http://schemas.microsoft.com/office/drawing/2014/main" id="{BB6576CA-918E-44B1-A5FB-169C364CDA15}"/>
                  </a:ext>
                </a:extLst>
              </p:cNvPr>
              <p:cNvSpPr/>
              <p:nvPr/>
            </p:nvSpPr>
            <p:spPr>
              <a:xfrm>
                <a:off x="3292975" y="2989316"/>
                <a:ext cx="4702376" cy="510810"/>
              </a:xfrm>
              <a:prstGeom prst="roundRect">
                <a:avLst>
                  <a:gd name="adj" fmla="val 11472"/>
                </a:avLst>
              </a:prstGeom>
              <a:solidFill>
                <a:srgbClr val="7D9AAA"/>
              </a:solidFill>
              <a:ln w="3175" cap="flat" cmpd="sng" algn="ctr">
                <a:noFill/>
                <a:prstDash val="solid"/>
              </a:ln>
              <a:effectLst>
                <a:outerShdw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400"/>
                  </a:spcAft>
                </a:pPr>
                <a:endParaRPr lang="ko-KR" altLang="en-US" sz="1000" b="1">
                  <a:solidFill>
                    <a:schemeClr val="bg1"/>
                  </a:solidFill>
                  <a:latin typeface="Segoe UI" panose="020B0502040204020203" pitchFamily="34" charset="0"/>
                  <a:cs typeface="Segoe UI" panose="020B0502040204020203" pitchFamily="34" charset="0"/>
                </a:endParaRPr>
              </a:p>
            </p:txBody>
          </p:sp>
          <p:sp>
            <p:nvSpPr>
              <p:cNvPr id="53" name="TextBox 52">
                <a:extLst>
                  <a:ext uri="{FF2B5EF4-FFF2-40B4-BE49-F238E27FC236}">
                    <a16:creationId xmlns:a16="http://schemas.microsoft.com/office/drawing/2014/main" id="{081B6944-8730-4064-93EA-167174123CC7}"/>
                  </a:ext>
                </a:extLst>
              </p:cNvPr>
              <p:cNvSpPr txBox="1"/>
              <p:nvPr/>
            </p:nvSpPr>
            <p:spPr>
              <a:xfrm>
                <a:off x="3305972" y="3141810"/>
                <a:ext cx="4669482" cy="330146"/>
              </a:xfrm>
              <a:prstGeom prst="rect">
                <a:avLst/>
              </a:prstGeom>
              <a:noFill/>
              <a:ln>
                <a:noFill/>
              </a:ln>
            </p:spPr>
            <p:txBody>
              <a:bodyPr wrap="square" lIns="180000" tIns="0" rIns="180000" bIns="0" rtlCol="0">
                <a:noAutofit/>
              </a:bodyPr>
              <a:lstStyle/>
              <a:p>
                <a:pPr algn="ctr"/>
                <a:r>
                  <a:rPr lang="en-CA" sz="1000">
                    <a:solidFill>
                      <a:schemeClr val="bg1"/>
                    </a:solidFill>
                    <a:latin typeface="Segoe UI" panose="020B0502040204020203" pitchFamily="34" charset="0"/>
                    <a:cs typeface="Segoe UI" panose="020B0502040204020203" pitchFamily="34" charset="0"/>
                  </a:rPr>
                  <a:t>The Recommendations report provides Casselman with the recommended Finance department processes designed to improve the Municipality’s efficiency and processes</a:t>
                </a:r>
              </a:p>
            </p:txBody>
          </p:sp>
        </p:grpSp>
        <p:sp>
          <p:nvSpPr>
            <p:cNvPr id="51" name="모서리가 둥근 직사각형 124">
              <a:extLst>
                <a:ext uri="{FF2B5EF4-FFF2-40B4-BE49-F238E27FC236}">
                  <a16:creationId xmlns:a16="http://schemas.microsoft.com/office/drawing/2014/main" id="{CE448ACB-43C5-4756-9320-1AB06DBC9EDB}"/>
                </a:ext>
              </a:extLst>
            </p:cNvPr>
            <p:cNvSpPr/>
            <p:nvPr/>
          </p:nvSpPr>
          <p:spPr>
            <a:xfrm>
              <a:off x="3754702" y="2900497"/>
              <a:ext cx="3767275" cy="207607"/>
            </a:xfrm>
            <a:prstGeom prst="roundRect">
              <a:avLst/>
            </a:prstGeom>
            <a:solidFill>
              <a:schemeClr val="tx2">
                <a:lumMod val="75000"/>
              </a:schemeClr>
            </a:solidFill>
            <a:ln w="3175">
              <a:noFill/>
            </a:ln>
            <a:effectLst/>
          </p:spPr>
          <p:txBody>
            <a:bodyPr vert="horz" wrap="square" lIns="91440" tIns="45720" rIns="91440" bIns="45720" numCol="1" anchor="ctr" anchorCtr="0" compatLnSpc="1">
              <a:prstTxWarp prst="textNoShape">
                <a:avLst/>
              </a:prstTxWarp>
            </a:bodyPr>
            <a:lstStyle/>
            <a:p>
              <a:pPr algn="ctr"/>
              <a:r>
                <a:rPr lang="en-US" altLang="ko-KR" sz="1000" b="1">
                  <a:solidFill>
                    <a:schemeClr val="bg1"/>
                  </a:solidFill>
                  <a:latin typeface="Segoe UI" panose="020B0502040204020203" pitchFamily="34" charset="0"/>
                  <a:cs typeface="Segoe UI" panose="020B0502040204020203" pitchFamily="34" charset="0"/>
                </a:rPr>
                <a:t>Future State Process Recommendations</a:t>
              </a:r>
              <a:endParaRPr lang="ko-KR" altLang="en-US" sz="1000" b="1">
                <a:solidFill>
                  <a:schemeClr val="bg1"/>
                </a:solidFill>
                <a:latin typeface="Segoe UI" panose="020B0502040204020203" pitchFamily="34" charset="0"/>
                <a:cs typeface="Segoe UI" panose="020B0502040204020203" pitchFamily="34" charset="0"/>
              </a:endParaRPr>
            </a:p>
          </p:txBody>
        </p:sp>
      </p:grpSp>
      <p:sp>
        <p:nvSpPr>
          <p:cNvPr id="54" name="Arrow: Right 98">
            <a:extLst>
              <a:ext uri="{FF2B5EF4-FFF2-40B4-BE49-F238E27FC236}">
                <a16:creationId xmlns:a16="http://schemas.microsoft.com/office/drawing/2014/main" id="{34C8BA4F-8DC5-4C91-9AF9-013E67590147}"/>
              </a:ext>
            </a:extLst>
          </p:cNvPr>
          <p:cNvSpPr/>
          <p:nvPr/>
        </p:nvSpPr>
        <p:spPr>
          <a:xfrm rot="5400000">
            <a:off x="3712499" y="3179586"/>
            <a:ext cx="145247" cy="194567"/>
          </a:xfrm>
          <a:prstGeom prst="rightArrow">
            <a:avLst/>
          </a:prstGeom>
          <a:solidFill>
            <a:schemeClr val="tx1">
              <a:lumMod val="50000"/>
              <a:lumOff val="50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sz="1000"/>
          </a:p>
        </p:txBody>
      </p:sp>
      <p:sp>
        <p:nvSpPr>
          <p:cNvPr id="62" name="Arrow: Right 101">
            <a:extLst>
              <a:ext uri="{FF2B5EF4-FFF2-40B4-BE49-F238E27FC236}">
                <a16:creationId xmlns:a16="http://schemas.microsoft.com/office/drawing/2014/main" id="{3E1D2792-A638-417F-B14B-1A6475AC12F4}"/>
              </a:ext>
            </a:extLst>
          </p:cNvPr>
          <p:cNvSpPr/>
          <p:nvPr/>
        </p:nvSpPr>
        <p:spPr>
          <a:xfrm rot="5400000">
            <a:off x="3712498" y="4425503"/>
            <a:ext cx="145247" cy="194567"/>
          </a:xfrm>
          <a:prstGeom prst="rightArrow">
            <a:avLst/>
          </a:prstGeom>
          <a:solidFill>
            <a:schemeClr val="tx1">
              <a:lumMod val="50000"/>
              <a:lumOff val="50000"/>
            </a:schemeClr>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sz="1000"/>
          </a:p>
        </p:txBody>
      </p:sp>
    </p:spTree>
    <p:extLst>
      <p:ext uri="{BB962C8B-B14F-4D97-AF65-F5344CB8AC3E}">
        <p14:creationId xmlns:p14="http://schemas.microsoft.com/office/powerpoint/2010/main" val="1792828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093138E-4659-4491-A41F-9CA3BD57FB9E}"/>
              </a:ext>
            </a:extLst>
          </p:cNvPr>
          <p:cNvSpPr>
            <a:spLocks noGrp="1"/>
          </p:cNvSpPr>
          <p:nvPr>
            <p:ph sz="quarter" idx="14"/>
          </p:nvPr>
        </p:nvSpPr>
        <p:spPr>
          <a:xfrm>
            <a:off x="6505303" y="1548113"/>
            <a:ext cx="5051820" cy="4778375"/>
          </a:xfrm>
          <a:noFill/>
        </p:spPr>
        <p:txBody>
          <a:bodyPr lIns="0" tIns="0" rIns="0" bIns="0" anchor="t">
            <a:normAutofit fontScale="62500" lnSpcReduction="20000"/>
          </a:bodyPr>
          <a:lstStyle/>
          <a:p>
            <a:pPr marL="0" indent="0">
              <a:buNone/>
            </a:pPr>
            <a:r>
              <a:rPr lang="en-CA" b="0" i="0">
                <a:solidFill>
                  <a:srgbClr val="242424"/>
                </a:solidFill>
                <a:effectLst/>
              </a:rPr>
              <a:t>Within the parameters of People, Process, and Technology, MNP's Digital Strategy framework examines the full spectrum of digital capabilities - from strategy and governance through infrastructure and operations all the way to data and business intelligence, that may apply across a particular client context.</a:t>
            </a:r>
          </a:p>
          <a:p>
            <a:pPr marL="0" indent="0">
              <a:buNone/>
            </a:pPr>
            <a:r>
              <a:rPr lang="en-CA" b="0" i="0">
                <a:solidFill>
                  <a:srgbClr val="242424"/>
                </a:solidFill>
                <a:effectLst/>
              </a:rPr>
              <a:t>While each digital capability is important, some will be more critical than others when assessed within the context of an organization's strategy. Evaluating digital capabilities within this lens is essential to developing a digital strategy that is properly aligned to organizational priorities and can drive the creation of value immediately upon starting to implement. </a:t>
            </a:r>
          </a:p>
          <a:p>
            <a:pPr marL="0" indent="0">
              <a:buNone/>
            </a:pPr>
            <a:r>
              <a:rPr lang="en-CA">
                <a:solidFill>
                  <a:srgbClr val="242424"/>
                </a:solidFill>
              </a:rPr>
              <a:t>As an organization looks to modernize and mature, it is important to understand how well your digital strategy aligns with your organizational objectives; helping you optimize and extract the most value, from your IT spend and investments, thereby setting the foundation upon which your organization may thrive.</a:t>
            </a:r>
          </a:p>
        </p:txBody>
      </p:sp>
      <p:sp>
        <p:nvSpPr>
          <p:cNvPr id="3" name="Title 2">
            <a:extLst>
              <a:ext uri="{FF2B5EF4-FFF2-40B4-BE49-F238E27FC236}">
                <a16:creationId xmlns:a16="http://schemas.microsoft.com/office/drawing/2014/main" id="{ED135004-5334-4C15-9BE7-3736FBBFF367}"/>
              </a:ext>
            </a:extLst>
          </p:cNvPr>
          <p:cNvSpPr>
            <a:spLocks noGrp="1"/>
          </p:cNvSpPr>
          <p:nvPr>
            <p:ph type="title"/>
          </p:nvPr>
        </p:nvSpPr>
        <p:spPr>
          <a:xfrm>
            <a:off x="642951" y="644272"/>
            <a:ext cx="10913050" cy="332399"/>
          </a:xfrm>
        </p:spPr>
        <p:txBody>
          <a:bodyPr wrap="square" anchor="t">
            <a:normAutofit fontScale="90000"/>
          </a:bodyPr>
          <a:lstStyle/>
          <a:p>
            <a:r>
              <a:rPr lang="en-CA"/>
              <a:t>MNP’s Digital Capability Model</a:t>
            </a:r>
          </a:p>
        </p:txBody>
      </p:sp>
      <p:sp>
        <p:nvSpPr>
          <p:cNvPr id="2" name="Slide Number Placeholder 1">
            <a:extLst>
              <a:ext uri="{FF2B5EF4-FFF2-40B4-BE49-F238E27FC236}">
                <a16:creationId xmlns:a16="http://schemas.microsoft.com/office/drawing/2014/main" id="{E468308A-A851-42C6-A4B4-64DB9CBEB473}"/>
              </a:ext>
            </a:extLst>
          </p:cNvPr>
          <p:cNvSpPr>
            <a:spLocks noGrp="1"/>
          </p:cNvSpPr>
          <p:nvPr>
            <p:ph type="sldNum" sz="quarter" idx="15"/>
          </p:nvPr>
        </p:nvSpPr>
        <p:spPr>
          <a:xfrm>
            <a:off x="11556001" y="6362793"/>
            <a:ext cx="499143" cy="249720"/>
          </a:xfrm>
        </p:spPr>
        <p:txBody>
          <a:bodyPr anchor="ctr">
            <a:normAutofit/>
          </a:bodyPr>
          <a:lstStyle/>
          <a:p>
            <a:pPr>
              <a:spcAft>
                <a:spcPts val="600"/>
              </a:spcAft>
            </a:pPr>
            <a:fld id="{524D1A82-BAD5-4898-8C77-C821410AB1EA}" type="slidenum">
              <a:rPr lang="en-CA" smtClean="0"/>
              <a:pPr>
                <a:spcAft>
                  <a:spcPts val="600"/>
                </a:spcAft>
              </a:pPr>
              <a:t>50</a:t>
            </a:fld>
            <a:endParaRPr lang="en-CA"/>
          </a:p>
        </p:txBody>
      </p:sp>
      <p:pic>
        <p:nvPicPr>
          <p:cNvPr id="9" name="Content Placeholder 8" descr="Table&#10;&#10;Description automatically generated with medium confidence">
            <a:extLst>
              <a:ext uri="{FF2B5EF4-FFF2-40B4-BE49-F238E27FC236}">
                <a16:creationId xmlns:a16="http://schemas.microsoft.com/office/drawing/2014/main" id="{C6DDCE84-9595-428C-87CB-7C91BC8C2BF9}"/>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642951" y="1643985"/>
            <a:ext cx="5382000" cy="4586630"/>
          </a:xfrm>
          <a:noFill/>
        </p:spPr>
      </p:pic>
      <p:sp>
        <p:nvSpPr>
          <p:cNvPr id="8" name="Text Placeholder 4">
            <a:extLst>
              <a:ext uri="{FF2B5EF4-FFF2-40B4-BE49-F238E27FC236}">
                <a16:creationId xmlns:a16="http://schemas.microsoft.com/office/drawing/2014/main" id="{DA307305-8BD3-4123-92DE-347E87A60E38}"/>
              </a:ext>
            </a:extLst>
          </p:cNvPr>
          <p:cNvSpPr txBox="1">
            <a:spLocks/>
          </p:cNvSpPr>
          <p:nvPr/>
        </p:nvSpPr>
        <p:spPr>
          <a:xfrm>
            <a:off x="642951" y="1147340"/>
            <a:ext cx="10915637" cy="390300"/>
          </a:xfrm>
          <a:prstGeom prst="rect">
            <a:avLst/>
          </a:prstGeom>
        </p:spPr>
        <p:txBody>
          <a:bodyPr/>
          <a:lst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1200">
                <a:solidFill>
                  <a:schemeClr val="accent5"/>
                </a:solidFill>
                <a:latin typeface="+mj-lt"/>
              </a:rPr>
              <a:t>The following provides the underlying framework around which we assess, consider and right-size your Digital Maturity to your unique context.</a:t>
            </a:r>
          </a:p>
        </p:txBody>
      </p:sp>
    </p:spTree>
    <p:extLst>
      <p:ext uri="{BB962C8B-B14F-4D97-AF65-F5344CB8AC3E}">
        <p14:creationId xmlns:p14="http://schemas.microsoft.com/office/powerpoint/2010/main" val="139967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8C54-C97E-4038-9045-B4C6333E8CD8}"/>
              </a:ext>
            </a:extLst>
          </p:cNvPr>
          <p:cNvSpPr>
            <a:spLocks noGrp="1"/>
          </p:cNvSpPr>
          <p:nvPr>
            <p:ph type="title"/>
          </p:nvPr>
        </p:nvSpPr>
        <p:spPr>
          <a:xfrm>
            <a:off x="638173" y="2856198"/>
            <a:ext cx="3683001" cy="387798"/>
          </a:xfrm>
        </p:spPr>
        <p:txBody>
          <a:bodyPr/>
          <a:lstStyle/>
          <a:p>
            <a:r>
              <a:rPr lang="en-CA" sz="2800">
                <a:cs typeface="Segoe UI Semibold"/>
              </a:rPr>
              <a:t>Implementation Plan</a:t>
            </a:r>
            <a:endParaRPr lang="en-CA" sz="2800"/>
          </a:p>
        </p:txBody>
      </p:sp>
    </p:spTree>
    <p:extLst>
      <p:ext uri="{BB962C8B-B14F-4D97-AF65-F5344CB8AC3E}">
        <p14:creationId xmlns:p14="http://schemas.microsoft.com/office/powerpoint/2010/main" val="27975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38263B-B126-413B-8444-371FD0F9CA69}"/>
              </a:ext>
            </a:extLst>
          </p:cNvPr>
          <p:cNvGraphicFramePr>
            <a:graphicFrameLocks noGrp="1"/>
          </p:cNvGraphicFramePr>
          <p:nvPr>
            <p:extLst>
              <p:ext uri="{D42A27DB-BD31-4B8C-83A1-F6EECF244321}">
                <p14:modId xmlns:p14="http://schemas.microsoft.com/office/powerpoint/2010/main" val="2262439741"/>
              </p:ext>
            </p:extLst>
          </p:nvPr>
        </p:nvGraphicFramePr>
        <p:xfrm>
          <a:off x="581488" y="1057097"/>
          <a:ext cx="10773052" cy="5341683"/>
        </p:xfrm>
        <a:graphic>
          <a:graphicData uri="http://schemas.openxmlformats.org/drawingml/2006/table">
            <a:tbl>
              <a:tblPr firstRow="1" bandRow="1">
                <a:tableStyleId>{5940675A-B579-460E-94D1-54222C63F5DA}</a:tableStyleId>
              </a:tblPr>
              <a:tblGrid>
                <a:gridCol w="2027691">
                  <a:extLst>
                    <a:ext uri="{9D8B030D-6E8A-4147-A177-3AD203B41FA5}">
                      <a16:colId xmlns:a16="http://schemas.microsoft.com/office/drawing/2014/main" val="716336491"/>
                    </a:ext>
                  </a:extLst>
                </a:gridCol>
                <a:gridCol w="5025617">
                  <a:extLst>
                    <a:ext uri="{9D8B030D-6E8A-4147-A177-3AD203B41FA5}">
                      <a16:colId xmlns:a16="http://schemas.microsoft.com/office/drawing/2014/main" val="231640918"/>
                    </a:ext>
                  </a:extLst>
                </a:gridCol>
                <a:gridCol w="3719744">
                  <a:extLst>
                    <a:ext uri="{9D8B030D-6E8A-4147-A177-3AD203B41FA5}">
                      <a16:colId xmlns:a16="http://schemas.microsoft.com/office/drawing/2014/main" val="3187981827"/>
                    </a:ext>
                  </a:extLst>
                </a:gridCol>
              </a:tblGrid>
              <a:tr h="334020">
                <a:tc>
                  <a:txBody>
                    <a:bodyPr/>
                    <a:lstStyle/>
                    <a:p>
                      <a:pPr algn="r"/>
                      <a:r>
                        <a:rPr lang="en-CA" sz="1400" b="1">
                          <a:solidFill>
                            <a:schemeClr val="bg1"/>
                          </a:solidFill>
                        </a:rPr>
                        <a:t>Role</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CA" sz="1400" b="1">
                          <a:solidFill>
                            <a:schemeClr val="bg1"/>
                          </a:solidFill>
                        </a:rPr>
                        <a:t>Members</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r>
                        <a:rPr lang="en-CA" sz="1400" b="1">
                          <a:solidFill>
                            <a:schemeClr val="bg1"/>
                          </a:solidFill>
                        </a:rPr>
                        <a:t>Functions</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1650420576"/>
                  </a:ext>
                </a:extLst>
              </a:tr>
              <a:tr h="1107001">
                <a:tc>
                  <a:txBody>
                    <a:bodyPr/>
                    <a:lstStyle/>
                    <a:p>
                      <a:pPr algn="r"/>
                      <a:r>
                        <a:rPr lang="en-CA" sz="1200"/>
                        <a:t>Executive Sponsor</a:t>
                      </a:r>
                    </a:p>
                    <a:p>
                      <a:pPr algn="r"/>
                      <a:r>
                        <a:rPr lang="en-CA" sz="1200"/>
                        <a:t>(CAO)</a:t>
                      </a:r>
                    </a:p>
                    <a:p>
                      <a:pPr algn="r"/>
                      <a:endParaRPr lang="en-CA" sz="1200"/>
                    </a:p>
                    <a:p>
                      <a:pPr algn="r"/>
                      <a:endParaRPr lang="en-CA" sz="1200"/>
                    </a:p>
                    <a:p>
                      <a:pPr algn="r"/>
                      <a:endParaRPr lang="en-CA" sz="1200"/>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endParaRPr lang="en-CA" sz="1200"/>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r>
                        <a:rPr lang="en-CA" sz="1200"/>
                        <a:t>Executive Sponsor</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1858998"/>
                  </a:ext>
                </a:extLst>
              </a:tr>
              <a:tr h="903080">
                <a:tc>
                  <a:txBody>
                    <a:bodyPr/>
                    <a:lstStyle/>
                    <a:p>
                      <a:pPr algn="r"/>
                      <a:r>
                        <a:rPr lang="en-CA" sz="1200"/>
                        <a:t>Steering Committee</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endParaRPr lang="en-CA" sz="1200"/>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r>
                        <a:rPr lang="en-CA" sz="1200"/>
                        <a:t>Leadership Support</a:t>
                      </a:r>
                    </a:p>
                    <a:p>
                      <a:r>
                        <a:rPr lang="en-CA" sz="1200"/>
                        <a:t>Decision Making</a:t>
                      </a:r>
                    </a:p>
                    <a:p>
                      <a:r>
                        <a:rPr lang="en-CA" sz="1200"/>
                        <a:t>Implementation Tracking</a:t>
                      </a:r>
                    </a:p>
                    <a:p>
                      <a:r>
                        <a:rPr lang="en-CA" sz="1200"/>
                        <a:t>Performance Management</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9792345"/>
                  </a:ext>
                </a:extLst>
              </a:tr>
              <a:tr h="903080">
                <a:tc>
                  <a:txBody>
                    <a:bodyPr/>
                    <a:lstStyle/>
                    <a:p>
                      <a:pPr algn="r"/>
                      <a:r>
                        <a:rPr lang="en-CA" sz="1200"/>
                        <a:t>Project Management (Process Implementation Lead)</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endParaRPr lang="en-CA" sz="1200"/>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r>
                        <a:rPr lang="en-CA" sz="1200"/>
                        <a:t>Process Management</a:t>
                      </a:r>
                    </a:p>
                    <a:p>
                      <a:r>
                        <a:rPr lang="en-CA" sz="1200"/>
                        <a:t>Process Risk Management</a:t>
                      </a:r>
                    </a:p>
                    <a:p>
                      <a:r>
                        <a:rPr lang="en-CA" sz="1200"/>
                        <a:t>Process Implementation Communications</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5115318"/>
                  </a:ext>
                </a:extLst>
              </a:tr>
              <a:tr h="1143831">
                <a:tc>
                  <a:txBody>
                    <a:bodyPr/>
                    <a:lstStyle/>
                    <a:p>
                      <a:pPr algn="r"/>
                      <a:r>
                        <a:rPr lang="en-CA" sz="1200"/>
                        <a:t>Delivery Teams (Finance Team)</a:t>
                      </a:r>
                    </a:p>
                    <a:p>
                      <a:pPr algn="r"/>
                      <a:endParaRPr lang="en-CA" sz="1200"/>
                    </a:p>
                    <a:p>
                      <a:pPr algn="r"/>
                      <a:endParaRPr lang="en-CA" sz="1200"/>
                    </a:p>
                    <a:p>
                      <a:pPr algn="r"/>
                      <a:endParaRPr lang="en-CA" sz="1200"/>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endParaRPr lang="en-CA" sz="1200"/>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r>
                        <a:rPr lang="en-CA" sz="1200"/>
                        <a:t>Completion of project activities (process implementation) pas in the implementation timeline. There is also the option of creating a Process Improvement Team. The Technology Team would be represented by IT Consultants or Vendor with support from key management leads as needed (i.e. Treasurer and CAO)</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2947667"/>
                  </a:ext>
                </a:extLst>
              </a:tr>
              <a:tr h="722902">
                <a:tc>
                  <a:txBody>
                    <a:bodyPr/>
                    <a:lstStyle/>
                    <a:p>
                      <a:pPr algn="r"/>
                      <a:r>
                        <a:rPr lang="en-CA" sz="1200"/>
                        <a:t>Quality Assurance (CAO and Treasurer)</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endParaRPr lang="en-CA" sz="1200"/>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tc>
                  <a:txBody>
                    <a:bodyPr/>
                    <a:lstStyle/>
                    <a:p>
                      <a:r>
                        <a:rPr lang="en-CA" sz="1200"/>
                        <a:t>Quality Assurance</a:t>
                      </a:r>
                    </a:p>
                  </a:txBody>
                  <a:tcPr>
                    <a:lnL w="9525" cap="flat" cmpd="sng" algn="ctr">
                      <a:solidFill>
                        <a:schemeClr val="tx1"/>
                      </a:solidFill>
                      <a:prstDash val="sysDashDot"/>
                      <a:round/>
                      <a:headEnd type="none" w="med" len="med"/>
                      <a:tailEnd type="none" w="med" len="med"/>
                    </a:lnL>
                    <a:lnR w="9525" cap="flat" cmpd="sng" algn="ctr">
                      <a:solidFill>
                        <a:schemeClr val="tx1"/>
                      </a:solidFill>
                      <a:prstDash val="sysDashDot"/>
                      <a:round/>
                      <a:headEnd type="none" w="med" len="med"/>
                      <a:tailEnd type="none" w="med" len="med"/>
                    </a:lnR>
                    <a:lnT w="9525" cap="flat" cmpd="sng" algn="ctr">
                      <a:solidFill>
                        <a:schemeClr val="tx1"/>
                      </a:solidFill>
                      <a:prstDash val="sysDashDot"/>
                      <a:round/>
                      <a:headEnd type="none" w="med" len="med"/>
                      <a:tailEnd type="none" w="med" len="med"/>
                    </a:lnT>
                    <a:lnB w="952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8337796"/>
                  </a:ext>
                </a:extLst>
              </a:tr>
            </a:tbl>
          </a:graphicData>
        </a:graphic>
      </p:graphicFrame>
      <p:sp>
        <p:nvSpPr>
          <p:cNvPr id="31" name="Rectangle 30">
            <a:extLst>
              <a:ext uri="{FF2B5EF4-FFF2-40B4-BE49-F238E27FC236}">
                <a16:creationId xmlns:a16="http://schemas.microsoft.com/office/drawing/2014/main" id="{5486363E-B305-4495-9720-F0609E07489C}"/>
              </a:ext>
            </a:extLst>
          </p:cNvPr>
          <p:cNvSpPr/>
          <p:nvPr/>
        </p:nvSpPr>
        <p:spPr>
          <a:xfrm>
            <a:off x="3072304" y="4580281"/>
            <a:ext cx="4100204" cy="99940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4B5838EB-5E15-4BEA-B5C7-7617BFD8AE7B}"/>
              </a:ext>
            </a:extLst>
          </p:cNvPr>
          <p:cNvSpPr/>
          <p:nvPr/>
        </p:nvSpPr>
        <p:spPr>
          <a:xfrm>
            <a:off x="3204888" y="4674583"/>
            <a:ext cx="1186152" cy="799833"/>
          </a:xfrm>
          <a:prstGeom prst="rect">
            <a:avLst/>
          </a:prstGeom>
          <a:solidFill>
            <a:srgbClr val="D2D2D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050" b="1">
                <a:solidFill>
                  <a:schemeClr val="tx1"/>
                </a:solidFill>
              </a:rPr>
              <a:t>Change Management Team</a:t>
            </a:r>
          </a:p>
          <a:p>
            <a:pPr algn="ctr"/>
            <a:r>
              <a:rPr lang="en-CA" sz="1050">
                <a:solidFill>
                  <a:schemeClr val="tx1"/>
                </a:solidFill>
              </a:rPr>
              <a:t>(Transformation Committee)</a:t>
            </a:r>
          </a:p>
        </p:txBody>
      </p:sp>
      <p:sp>
        <p:nvSpPr>
          <p:cNvPr id="7" name="Rectangle 6">
            <a:extLst>
              <a:ext uri="{FF2B5EF4-FFF2-40B4-BE49-F238E27FC236}">
                <a16:creationId xmlns:a16="http://schemas.microsoft.com/office/drawing/2014/main" id="{165C29DE-ECBF-473B-8F11-370685EE535F}"/>
              </a:ext>
            </a:extLst>
          </p:cNvPr>
          <p:cNvSpPr/>
          <p:nvPr/>
        </p:nvSpPr>
        <p:spPr>
          <a:xfrm>
            <a:off x="4473258" y="4669606"/>
            <a:ext cx="1239617" cy="799833"/>
          </a:xfrm>
          <a:prstGeom prst="rect">
            <a:avLst/>
          </a:prstGeom>
          <a:solidFill>
            <a:srgbClr val="D2D2D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sz="1050" b="1">
              <a:solidFill>
                <a:schemeClr val="tx1"/>
              </a:solidFill>
            </a:endParaRPr>
          </a:p>
          <a:p>
            <a:pPr algn="ctr"/>
            <a:r>
              <a:rPr lang="en-CA" sz="1050" b="1">
                <a:solidFill>
                  <a:schemeClr val="tx1"/>
                </a:solidFill>
              </a:rPr>
              <a:t>Process Improvement Team </a:t>
            </a:r>
            <a:r>
              <a:rPr lang="en-CA" sz="1050">
                <a:solidFill>
                  <a:schemeClr val="tx1"/>
                </a:solidFill>
              </a:rPr>
              <a:t>(Optional Ad Hoc)</a:t>
            </a:r>
          </a:p>
          <a:p>
            <a:pPr algn="ctr"/>
            <a:endParaRPr lang="en-CA" sz="1200">
              <a:solidFill>
                <a:schemeClr val="tx1"/>
              </a:solidFill>
            </a:endParaRPr>
          </a:p>
        </p:txBody>
      </p:sp>
      <p:sp>
        <p:nvSpPr>
          <p:cNvPr id="8" name="Rectangle 7">
            <a:extLst>
              <a:ext uri="{FF2B5EF4-FFF2-40B4-BE49-F238E27FC236}">
                <a16:creationId xmlns:a16="http://schemas.microsoft.com/office/drawing/2014/main" id="{8D22E62F-B0D0-4F08-AD16-377E872288A7}"/>
              </a:ext>
            </a:extLst>
          </p:cNvPr>
          <p:cNvSpPr/>
          <p:nvPr/>
        </p:nvSpPr>
        <p:spPr>
          <a:xfrm>
            <a:off x="5814029" y="4669606"/>
            <a:ext cx="1239616" cy="788928"/>
          </a:xfrm>
          <a:prstGeom prst="rect">
            <a:avLst/>
          </a:prstGeom>
          <a:solidFill>
            <a:srgbClr val="D2D2D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050" b="1">
                <a:solidFill>
                  <a:schemeClr val="tx1"/>
                </a:solidFill>
              </a:rPr>
              <a:t>Technology Improvement Team</a:t>
            </a:r>
            <a:endParaRPr lang="en-CA" sz="1050">
              <a:solidFill>
                <a:schemeClr val="tx1"/>
              </a:solidFill>
            </a:endParaRPr>
          </a:p>
        </p:txBody>
      </p:sp>
      <p:sp>
        <p:nvSpPr>
          <p:cNvPr id="3" name="Rectangle 2">
            <a:extLst>
              <a:ext uri="{FF2B5EF4-FFF2-40B4-BE49-F238E27FC236}">
                <a16:creationId xmlns:a16="http://schemas.microsoft.com/office/drawing/2014/main" id="{DB06CEDC-DB28-46B1-ABED-00859BF0FB32}"/>
              </a:ext>
            </a:extLst>
          </p:cNvPr>
          <p:cNvSpPr/>
          <p:nvPr/>
        </p:nvSpPr>
        <p:spPr>
          <a:xfrm>
            <a:off x="4503944" y="1746173"/>
            <a:ext cx="1168845" cy="545687"/>
          </a:xfrm>
          <a:prstGeom prst="rect">
            <a:avLst/>
          </a:prstGeom>
          <a:solidFill>
            <a:srgbClr val="44546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050"/>
              <a:t>CAO</a:t>
            </a:r>
            <a:endParaRPr lang="en-CA" sz="1100"/>
          </a:p>
        </p:txBody>
      </p:sp>
      <p:sp>
        <p:nvSpPr>
          <p:cNvPr id="4" name="Rectangle 3">
            <a:extLst>
              <a:ext uri="{FF2B5EF4-FFF2-40B4-BE49-F238E27FC236}">
                <a16:creationId xmlns:a16="http://schemas.microsoft.com/office/drawing/2014/main" id="{4A890D46-EBCA-41F9-921B-3A8DEB23D353}"/>
              </a:ext>
            </a:extLst>
          </p:cNvPr>
          <p:cNvSpPr/>
          <p:nvPr/>
        </p:nvSpPr>
        <p:spPr>
          <a:xfrm>
            <a:off x="3926976" y="2571996"/>
            <a:ext cx="2322782" cy="545687"/>
          </a:xfrm>
          <a:prstGeom prst="rect">
            <a:avLst/>
          </a:prstGeom>
          <a:solidFill>
            <a:srgbClr val="44546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050"/>
              <a:t>Committee</a:t>
            </a:r>
            <a:r>
              <a:rPr lang="en-CA" sz="1200"/>
              <a:t> Members</a:t>
            </a:r>
          </a:p>
        </p:txBody>
      </p:sp>
      <p:sp>
        <p:nvSpPr>
          <p:cNvPr id="5" name="Rectangle 4">
            <a:extLst>
              <a:ext uri="{FF2B5EF4-FFF2-40B4-BE49-F238E27FC236}">
                <a16:creationId xmlns:a16="http://schemas.microsoft.com/office/drawing/2014/main" id="{F3B6B299-A22D-4127-9DCA-3E4A4A9E624F}"/>
              </a:ext>
            </a:extLst>
          </p:cNvPr>
          <p:cNvSpPr/>
          <p:nvPr/>
        </p:nvSpPr>
        <p:spPr>
          <a:xfrm>
            <a:off x="3995944" y="3458063"/>
            <a:ext cx="2184847" cy="794856"/>
          </a:xfrm>
          <a:prstGeom prst="rect">
            <a:avLst/>
          </a:prstGeom>
          <a:solidFill>
            <a:srgbClr val="44546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100"/>
              <a:t>Casselman </a:t>
            </a:r>
            <a:r>
              <a:rPr lang="en-CA" sz="1050"/>
              <a:t>Lead</a:t>
            </a:r>
            <a:r>
              <a:rPr lang="en-CA" sz="1100"/>
              <a:t> for Each Process</a:t>
            </a:r>
            <a:endParaRPr lang="en-US" sz="1100"/>
          </a:p>
        </p:txBody>
      </p:sp>
      <p:cxnSp>
        <p:nvCxnSpPr>
          <p:cNvPr id="10" name="Straight Connector 9">
            <a:extLst>
              <a:ext uri="{FF2B5EF4-FFF2-40B4-BE49-F238E27FC236}">
                <a16:creationId xmlns:a16="http://schemas.microsoft.com/office/drawing/2014/main" id="{F66E22E0-F10F-40E3-B499-323F1D2A420D}"/>
              </a:ext>
            </a:extLst>
          </p:cNvPr>
          <p:cNvCxnSpPr>
            <a:cxnSpLocks/>
            <a:stCxn id="3" idx="2"/>
            <a:endCxn id="4" idx="0"/>
          </p:cNvCxnSpPr>
          <p:nvPr/>
        </p:nvCxnSpPr>
        <p:spPr>
          <a:xfrm>
            <a:off x="5088367" y="2291860"/>
            <a:ext cx="0" cy="280136"/>
          </a:xfrm>
          <a:prstGeom prst="line">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374AFB52-4D71-44D6-9BA2-198D568987B6}"/>
              </a:ext>
            </a:extLst>
          </p:cNvPr>
          <p:cNvCxnSpPr>
            <a:cxnSpLocks/>
            <a:stCxn id="4" idx="2"/>
            <a:endCxn id="5" idx="0"/>
          </p:cNvCxnSpPr>
          <p:nvPr/>
        </p:nvCxnSpPr>
        <p:spPr>
          <a:xfrm>
            <a:off x="5088367" y="3117683"/>
            <a:ext cx="1" cy="340380"/>
          </a:xfrm>
          <a:prstGeom prst="line">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276696BA-1B87-4B3E-99AA-79B334A5EAE2}"/>
              </a:ext>
            </a:extLst>
          </p:cNvPr>
          <p:cNvSpPr/>
          <p:nvPr/>
        </p:nvSpPr>
        <p:spPr>
          <a:xfrm>
            <a:off x="3072304" y="5920069"/>
            <a:ext cx="4100205" cy="478711"/>
          </a:xfrm>
          <a:prstGeom prst="rect">
            <a:avLst/>
          </a:prstGeom>
          <a:solidFill>
            <a:srgbClr val="44546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100"/>
              <a:t>Quality </a:t>
            </a:r>
            <a:r>
              <a:rPr lang="en-CA" sz="1050"/>
              <a:t>Assurance</a:t>
            </a:r>
            <a:endParaRPr lang="en-CA" sz="1100"/>
          </a:p>
        </p:txBody>
      </p:sp>
      <p:cxnSp>
        <p:nvCxnSpPr>
          <p:cNvPr id="38" name="Connector: Elbow 37">
            <a:extLst>
              <a:ext uri="{FF2B5EF4-FFF2-40B4-BE49-F238E27FC236}">
                <a16:creationId xmlns:a16="http://schemas.microsoft.com/office/drawing/2014/main" id="{B7610F88-2704-4087-9ECB-670AA09BD0FC}"/>
              </a:ext>
            </a:extLst>
          </p:cNvPr>
          <p:cNvCxnSpPr>
            <a:cxnSpLocks/>
            <a:stCxn id="5" idx="2"/>
            <a:endCxn id="6" idx="0"/>
          </p:cNvCxnSpPr>
          <p:nvPr/>
        </p:nvCxnSpPr>
        <p:spPr>
          <a:xfrm rot="5400000">
            <a:off x="4232334" y="3818549"/>
            <a:ext cx="421664" cy="1290404"/>
          </a:xfrm>
          <a:prstGeom prst="bentConnector3">
            <a:avLst>
              <a:gd name="adj1" fmla="val 50000"/>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Connector: Elbow 41">
            <a:extLst>
              <a:ext uri="{FF2B5EF4-FFF2-40B4-BE49-F238E27FC236}">
                <a16:creationId xmlns:a16="http://schemas.microsoft.com/office/drawing/2014/main" id="{5773D516-D1CA-4AC2-A36B-24286379A942}"/>
              </a:ext>
            </a:extLst>
          </p:cNvPr>
          <p:cNvCxnSpPr>
            <a:stCxn id="5" idx="2"/>
            <a:endCxn id="8" idx="0"/>
          </p:cNvCxnSpPr>
          <p:nvPr/>
        </p:nvCxnSpPr>
        <p:spPr>
          <a:xfrm rot="16200000" flipH="1">
            <a:off x="5552759" y="3788527"/>
            <a:ext cx="416687" cy="1345469"/>
          </a:xfrm>
          <a:prstGeom prst="bentConnector3">
            <a:avLst>
              <a:gd name="adj1" fmla="val 50000"/>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9" name="Title 2">
            <a:extLst>
              <a:ext uri="{FF2B5EF4-FFF2-40B4-BE49-F238E27FC236}">
                <a16:creationId xmlns:a16="http://schemas.microsoft.com/office/drawing/2014/main" id="{AB25D993-83D3-4529-9574-609CE910ABF8}"/>
              </a:ext>
            </a:extLst>
          </p:cNvPr>
          <p:cNvSpPr txBox="1">
            <a:spLocks/>
          </p:cNvSpPr>
          <p:nvPr/>
        </p:nvSpPr>
        <p:spPr>
          <a:xfrm>
            <a:off x="357504" y="118459"/>
            <a:ext cx="10913050" cy="443198"/>
          </a:xfrm>
          <a:prstGeom prst="rect">
            <a:avLst/>
          </a:prstGeom>
        </p:spPr>
        <p:txBody>
          <a:bodyPr/>
          <a:lstStyle>
            <a:lvl1pPr algn="l" defTabSz="914400" rtl="0" eaLnBrk="1" latinLnBrk="0" hangingPunct="1">
              <a:lnSpc>
                <a:spcPct val="90000"/>
              </a:lnSpc>
              <a:spcBef>
                <a:spcPct val="0"/>
              </a:spcBef>
              <a:buNone/>
              <a:defRPr sz="3200" b="0" kern="1200">
                <a:solidFill>
                  <a:schemeClr val="tx2"/>
                </a:solidFill>
                <a:latin typeface="+mj-lt"/>
                <a:ea typeface="Segoe UI Semibold" panose="020B0702040204020203" pitchFamily="34" charset="0"/>
                <a:cs typeface="Segoe UI Semibold" panose="020B0702040204020203" pitchFamily="34" charset="0"/>
              </a:defRPr>
            </a:lvl1pPr>
          </a:lstStyle>
          <a:p>
            <a:r>
              <a:rPr lang="en-CA" sz="2400">
                <a:ea typeface="+mj-lt"/>
                <a:cs typeface="+mj-lt"/>
              </a:rPr>
              <a:t>Project Implementation Governance</a:t>
            </a:r>
            <a:endParaRPr lang="en-US" sz="2400"/>
          </a:p>
        </p:txBody>
      </p:sp>
      <p:sp>
        <p:nvSpPr>
          <p:cNvPr id="18" name="Text Placeholder 22">
            <a:extLst>
              <a:ext uri="{FF2B5EF4-FFF2-40B4-BE49-F238E27FC236}">
                <a16:creationId xmlns:a16="http://schemas.microsoft.com/office/drawing/2014/main" id="{E10C1E2E-E2F3-4ED3-957C-DF560E7BA85B}"/>
              </a:ext>
            </a:extLst>
          </p:cNvPr>
          <p:cNvSpPr txBox="1">
            <a:spLocks/>
          </p:cNvSpPr>
          <p:nvPr/>
        </p:nvSpPr>
        <p:spPr>
          <a:xfrm>
            <a:off x="581488" y="425047"/>
            <a:ext cx="9920795" cy="553357"/>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1200">
                <a:solidFill>
                  <a:schemeClr val="tx1"/>
                </a:solidFill>
              </a:rPr>
              <a:t>A strong and clear project governance is necessary to ensure that the project will have a successful outcome.  The table below outlines the various project roles and responsible functions.  The arrows represent reporting paths, depicting a team that has open communication and strong collaboration.</a:t>
            </a:r>
          </a:p>
        </p:txBody>
      </p:sp>
      <p:cxnSp>
        <p:nvCxnSpPr>
          <p:cNvPr id="24" name="Straight Arrow Connector 23">
            <a:extLst>
              <a:ext uri="{FF2B5EF4-FFF2-40B4-BE49-F238E27FC236}">
                <a16:creationId xmlns:a16="http://schemas.microsoft.com/office/drawing/2014/main" id="{CEF0F375-8A1F-433B-8730-7514EAF5A7FA}"/>
              </a:ext>
            </a:extLst>
          </p:cNvPr>
          <p:cNvCxnSpPr>
            <a:stCxn id="5" idx="2"/>
            <a:endCxn id="7" idx="0"/>
          </p:cNvCxnSpPr>
          <p:nvPr/>
        </p:nvCxnSpPr>
        <p:spPr>
          <a:xfrm>
            <a:off x="5088368" y="4252919"/>
            <a:ext cx="4699" cy="4166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93CA1F3B-5102-46EC-B77B-949A444AA3AF}"/>
              </a:ext>
            </a:extLst>
          </p:cNvPr>
          <p:cNvCxnSpPr>
            <a:cxnSpLocks/>
            <a:stCxn id="3" idx="1"/>
            <a:endCxn id="4" idx="1"/>
          </p:cNvCxnSpPr>
          <p:nvPr/>
        </p:nvCxnSpPr>
        <p:spPr>
          <a:xfrm rot="10800000" flipV="1">
            <a:off x="3926976" y="2019016"/>
            <a:ext cx="576968" cy="825823"/>
          </a:xfrm>
          <a:prstGeom prst="bentConnector3">
            <a:avLst>
              <a:gd name="adj1" fmla="val 13962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952613C-005A-4A1F-8C70-C329757A6914}"/>
              </a:ext>
            </a:extLst>
          </p:cNvPr>
          <p:cNvCxnSpPr>
            <a:cxnSpLocks/>
            <a:stCxn id="4" idx="3"/>
            <a:endCxn id="3" idx="3"/>
          </p:cNvCxnSpPr>
          <p:nvPr/>
        </p:nvCxnSpPr>
        <p:spPr>
          <a:xfrm flipH="1" flipV="1">
            <a:off x="5672789" y="2019017"/>
            <a:ext cx="576969" cy="825823"/>
          </a:xfrm>
          <a:prstGeom prst="bentConnector3">
            <a:avLst>
              <a:gd name="adj1" fmla="val -3962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67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673A-3F9B-EC36-4E94-50386638A721}"/>
              </a:ext>
            </a:extLst>
          </p:cNvPr>
          <p:cNvSpPr>
            <a:spLocks noGrp="1"/>
          </p:cNvSpPr>
          <p:nvPr>
            <p:ph type="title"/>
          </p:nvPr>
        </p:nvSpPr>
        <p:spPr/>
        <p:txBody>
          <a:bodyPr/>
          <a:lstStyle/>
          <a:p>
            <a:r>
              <a:rPr lang="en-US">
                <a:cs typeface="Segoe UI Semibold"/>
              </a:rPr>
              <a:t>Key Milestones for Successful Implementation</a:t>
            </a:r>
            <a:endParaRPr lang="en-US"/>
          </a:p>
        </p:txBody>
      </p:sp>
      <p:sp>
        <p:nvSpPr>
          <p:cNvPr id="3" name="Content Placeholder 2">
            <a:extLst>
              <a:ext uri="{FF2B5EF4-FFF2-40B4-BE49-F238E27FC236}">
                <a16:creationId xmlns:a16="http://schemas.microsoft.com/office/drawing/2014/main" id="{E395C561-C99F-986D-8ED6-80DDBA959D41}"/>
              </a:ext>
            </a:extLst>
          </p:cNvPr>
          <p:cNvSpPr>
            <a:spLocks noGrp="1"/>
          </p:cNvSpPr>
          <p:nvPr>
            <p:ph sz="quarter" idx="13"/>
          </p:nvPr>
        </p:nvSpPr>
        <p:spPr>
          <a:xfrm>
            <a:off x="642951" y="1562353"/>
            <a:ext cx="10915650" cy="4651375"/>
          </a:xfrm>
        </p:spPr>
        <p:txBody>
          <a:bodyPr vert="horz" lIns="0" tIns="0" rIns="0" bIns="0" rtlCol="0" anchor="t">
            <a:noAutofit/>
          </a:bodyPr>
          <a:lstStyle/>
          <a:p>
            <a:pPr marL="276860" indent="-276860"/>
            <a:r>
              <a:rPr lang="en-US" sz="2000" b="1">
                <a:solidFill>
                  <a:schemeClr val="accent5"/>
                </a:solidFill>
                <a:ea typeface="+mn-lt"/>
                <a:cs typeface="+mn-lt"/>
              </a:rPr>
              <a:t>Asset Management Plan</a:t>
            </a:r>
            <a:r>
              <a:rPr lang="en-US" sz="2000">
                <a:ea typeface="+mn-lt"/>
                <a:cs typeface="+mn-lt"/>
              </a:rPr>
              <a:t>: This plan is to be developed, which will reinforce the budget and standardize the budget process for asset maintenance and renewal; </a:t>
            </a:r>
            <a:endParaRPr lang="en-US" sz="2000"/>
          </a:p>
          <a:p>
            <a:pPr marL="276860" indent="-276860"/>
            <a:r>
              <a:rPr lang="en-US" sz="2000" b="1">
                <a:solidFill>
                  <a:schemeClr val="accent5"/>
                </a:solidFill>
                <a:ea typeface="+mn-lt"/>
                <a:cs typeface="+mn-lt"/>
              </a:rPr>
              <a:t>Payroll</a:t>
            </a:r>
            <a:r>
              <a:rPr lang="en-US" sz="2000">
                <a:ea typeface="+mn-lt"/>
                <a:cs typeface="+mn-lt"/>
              </a:rPr>
              <a:t>: The payroll process would benefit from an assessment of opportunities for the adoption of a software that could integrate with the current VADIM system;</a:t>
            </a:r>
          </a:p>
          <a:p>
            <a:pPr marL="276860" indent="-276860"/>
            <a:r>
              <a:rPr lang="en-US" sz="2000" b="1">
                <a:solidFill>
                  <a:schemeClr val="accent5"/>
                </a:solidFill>
                <a:ea typeface="+mn-lt"/>
                <a:cs typeface="+mn-lt"/>
              </a:rPr>
              <a:t>Training</a:t>
            </a:r>
            <a:r>
              <a:rPr lang="en-US" sz="2000">
                <a:ea typeface="+mn-lt"/>
                <a:cs typeface="+mn-lt"/>
              </a:rPr>
              <a:t>: Develop a training and deployment plan of new processes that will stagger implementation in time, to ensure stability and comfort level of staff with the updated processes;</a:t>
            </a:r>
          </a:p>
          <a:p>
            <a:pPr marL="276860" indent="-276860"/>
            <a:r>
              <a:rPr lang="en-US" sz="2000" b="1">
                <a:solidFill>
                  <a:schemeClr val="accent5"/>
                </a:solidFill>
                <a:ea typeface="+mn-lt"/>
                <a:cs typeface="+mn-lt"/>
              </a:rPr>
              <a:t>Cross Training</a:t>
            </a:r>
            <a:r>
              <a:rPr lang="en-US" sz="2000">
                <a:ea typeface="+mn-lt"/>
                <a:cs typeface="+mn-lt"/>
              </a:rPr>
              <a:t>: </a:t>
            </a:r>
            <a:r>
              <a:rPr lang="en-CA" sz="2000">
                <a:effectLst/>
                <a:cs typeface="Segoe UI Light"/>
              </a:rPr>
              <a:t>Cross training </a:t>
            </a:r>
            <a:r>
              <a:rPr lang="en-CA" sz="2000">
                <a:cs typeface="Segoe UI Light"/>
              </a:rPr>
              <a:t>activities need</a:t>
            </a:r>
            <a:r>
              <a:rPr lang="en-CA" sz="2000">
                <a:effectLst/>
                <a:cs typeface="Segoe UI Light"/>
              </a:rPr>
              <a:t> to be implemented </a:t>
            </a:r>
            <a:r>
              <a:rPr lang="en-CA" sz="2000">
                <a:cs typeface="Segoe UI Light"/>
              </a:rPr>
              <a:t>on critical tasks to</a:t>
            </a:r>
            <a:r>
              <a:rPr lang="en-CA" sz="2000">
                <a:effectLst/>
                <a:cs typeface="Segoe UI Light"/>
              </a:rPr>
              <a:t> minimize </a:t>
            </a:r>
            <a:r>
              <a:rPr lang="en-CA" sz="2000">
                <a:cs typeface="Segoe UI Light"/>
              </a:rPr>
              <a:t>loss-of-knowledge-risks</a:t>
            </a:r>
            <a:r>
              <a:rPr lang="en-US" sz="2000">
                <a:ea typeface="+mn-lt"/>
                <a:cs typeface="+mn-lt"/>
              </a:rPr>
              <a:t> due to employee departure or absence (i.e., more than one employees need to be trained for each task); and</a:t>
            </a:r>
          </a:p>
          <a:p>
            <a:pPr marL="276860" indent="-276860"/>
            <a:r>
              <a:rPr lang="en-US" sz="2000" b="1">
                <a:solidFill>
                  <a:schemeClr val="accent5"/>
                </a:solidFill>
                <a:ea typeface="+mn-lt"/>
                <a:cs typeface="+mn-lt"/>
              </a:rPr>
              <a:t>Technology</a:t>
            </a:r>
            <a:r>
              <a:rPr lang="en-US" sz="2000">
                <a:ea typeface="+mn-lt"/>
                <a:cs typeface="+mn-lt"/>
              </a:rPr>
              <a:t>: Technological assessment and development of digital strategy will augment efficiency and further improve processes. </a:t>
            </a:r>
            <a:endParaRPr lang="en-US"/>
          </a:p>
        </p:txBody>
      </p:sp>
      <p:sp>
        <p:nvSpPr>
          <p:cNvPr id="4" name="Slide Number Placeholder 3">
            <a:extLst>
              <a:ext uri="{FF2B5EF4-FFF2-40B4-BE49-F238E27FC236}">
                <a16:creationId xmlns:a16="http://schemas.microsoft.com/office/drawing/2014/main" id="{F4697B98-18AA-42EA-D886-620067176871}"/>
              </a:ext>
            </a:extLst>
          </p:cNvPr>
          <p:cNvSpPr>
            <a:spLocks noGrp="1"/>
          </p:cNvSpPr>
          <p:nvPr>
            <p:ph type="sldNum" sz="quarter" idx="14"/>
          </p:nvPr>
        </p:nvSpPr>
        <p:spPr/>
        <p:txBody>
          <a:bodyPr/>
          <a:lstStyle/>
          <a:p>
            <a:fld id="{524D1A82-BAD5-4898-8C77-C821410AB1EA}" type="slidenum">
              <a:rPr lang="en-CA" smtClean="0"/>
              <a:t>53</a:t>
            </a:fld>
            <a:endParaRPr lang="en-CA"/>
          </a:p>
        </p:txBody>
      </p:sp>
    </p:spTree>
    <p:extLst>
      <p:ext uri="{BB962C8B-B14F-4D97-AF65-F5344CB8AC3E}">
        <p14:creationId xmlns:p14="http://schemas.microsoft.com/office/powerpoint/2010/main" val="175326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E8D6-FC4C-C667-161D-9227C3A10F6C}"/>
              </a:ext>
            </a:extLst>
          </p:cNvPr>
          <p:cNvSpPr>
            <a:spLocks noGrp="1"/>
          </p:cNvSpPr>
          <p:nvPr>
            <p:ph type="title"/>
          </p:nvPr>
        </p:nvSpPr>
        <p:spPr>
          <a:xfrm>
            <a:off x="642951" y="270159"/>
            <a:ext cx="10913050" cy="443198"/>
          </a:xfrm>
        </p:spPr>
        <p:txBody>
          <a:bodyPr/>
          <a:lstStyle/>
          <a:p>
            <a:r>
              <a:rPr lang="en-US">
                <a:cs typeface="Segoe UI Semibold"/>
              </a:rPr>
              <a:t>Recommendations – Implementation Roadmap</a:t>
            </a:r>
            <a:endParaRPr lang="en-US"/>
          </a:p>
        </p:txBody>
      </p:sp>
      <p:sp>
        <p:nvSpPr>
          <p:cNvPr id="4" name="Slide Number Placeholder 3">
            <a:extLst>
              <a:ext uri="{FF2B5EF4-FFF2-40B4-BE49-F238E27FC236}">
                <a16:creationId xmlns:a16="http://schemas.microsoft.com/office/drawing/2014/main" id="{DB2E953E-5F5E-DB77-B3EE-4835085D5F8E}"/>
              </a:ext>
            </a:extLst>
          </p:cNvPr>
          <p:cNvSpPr>
            <a:spLocks noGrp="1"/>
          </p:cNvSpPr>
          <p:nvPr>
            <p:ph type="sldNum" sz="quarter" idx="14"/>
          </p:nvPr>
        </p:nvSpPr>
        <p:spPr/>
        <p:txBody>
          <a:bodyPr/>
          <a:lstStyle/>
          <a:p>
            <a:fld id="{524D1A82-BAD5-4898-8C77-C821410AB1EA}" type="slidenum">
              <a:rPr lang="en-CA" smtClean="0"/>
              <a:t>54</a:t>
            </a:fld>
            <a:endParaRPr lang="en-CA"/>
          </a:p>
        </p:txBody>
      </p:sp>
      <p:grpSp>
        <p:nvGrpSpPr>
          <p:cNvPr id="5" name="Group 4">
            <a:extLst>
              <a:ext uri="{FF2B5EF4-FFF2-40B4-BE49-F238E27FC236}">
                <a16:creationId xmlns:a16="http://schemas.microsoft.com/office/drawing/2014/main" id="{6D44CA05-26FA-4DCB-9A52-9B726665939D}"/>
              </a:ext>
            </a:extLst>
          </p:cNvPr>
          <p:cNvGrpSpPr/>
          <p:nvPr/>
        </p:nvGrpSpPr>
        <p:grpSpPr>
          <a:xfrm>
            <a:off x="2644120" y="891903"/>
            <a:ext cx="8332328" cy="5166838"/>
            <a:chOff x="1720483" y="893407"/>
            <a:chExt cx="8332328" cy="5166838"/>
          </a:xfrm>
        </p:grpSpPr>
        <p:cxnSp>
          <p:nvCxnSpPr>
            <p:cNvPr id="7" name="Straight Connector 6">
              <a:extLst>
                <a:ext uri="{FF2B5EF4-FFF2-40B4-BE49-F238E27FC236}">
                  <a16:creationId xmlns:a16="http://schemas.microsoft.com/office/drawing/2014/main" id="{747B1F15-8C98-4EB5-8B81-1761E316DA86}"/>
                </a:ext>
              </a:extLst>
            </p:cNvPr>
            <p:cNvCxnSpPr>
              <a:cxnSpLocks/>
            </p:cNvCxnSpPr>
            <p:nvPr/>
          </p:nvCxnSpPr>
          <p:spPr>
            <a:xfrm>
              <a:off x="1765664" y="1195027"/>
              <a:ext cx="8225409"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54B3E598-10D1-4E94-A5BE-8FE8BC9F5F2B}"/>
                </a:ext>
              </a:extLst>
            </p:cNvPr>
            <p:cNvSpPr/>
            <p:nvPr/>
          </p:nvSpPr>
          <p:spPr>
            <a:xfrm>
              <a:off x="1776097" y="1216335"/>
              <a:ext cx="8222824" cy="4840902"/>
            </a:xfrm>
            <a:prstGeom prst="rect">
              <a:avLst/>
            </a:prstGeom>
            <a:solidFill>
              <a:schemeClr val="bg1">
                <a:lumMod val="95000"/>
              </a:schemeClr>
            </a:solidFill>
            <a:ln>
              <a:solidFill>
                <a:schemeClr val="bg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US" sz="863" b="1">
                <a:solidFill>
                  <a:prstClr val="black"/>
                </a:solidFill>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69D6DA2B-B586-40EB-81C0-524C97875AFD}"/>
                </a:ext>
              </a:extLst>
            </p:cNvPr>
            <p:cNvCxnSpPr>
              <a:cxnSpLocks/>
            </p:cNvCxnSpPr>
            <p:nvPr/>
          </p:nvCxnSpPr>
          <p:spPr>
            <a:xfrm>
              <a:off x="1776097" y="1116078"/>
              <a:ext cx="0" cy="4934971"/>
            </a:xfrm>
            <a:prstGeom prst="line">
              <a:avLst/>
            </a:prstGeom>
            <a:ln>
              <a:solidFill>
                <a:schemeClr val="bg1">
                  <a:lumMod val="75000"/>
                </a:schemeClr>
              </a:solidFill>
              <a:prstDash val="lgDash"/>
            </a:ln>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FB795739-036E-4F50-A55D-88A1AC461D98}"/>
                </a:ext>
              </a:extLst>
            </p:cNvPr>
            <p:cNvCxnSpPr>
              <a:cxnSpLocks/>
            </p:cNvCxnSpPr>
            <p:nvPr/>
          </p:nvCxnSpPr>
          <p:spPr>
            <a:xfrm>
              <a:off x="10007335" y="1125274"/>
              <a:ext cx="0" cy="4934971"/>
            </a:xfrm>
            <a:prstGeom prst="line">
              <a:avLst/>
            </a:prstGeom>
            <a:ln>
              <a:solidFill>
                <a:schemeClr val="bg1">
                  <a:lumMod val="75000"/>
                </a:schemeClr>
              </a:solidFill>
              <a:prstDash val="lgDash"/>
            </a:ln>
          </p:spPr>
          <p:style>
            <a:lnRef idx="1">
              <a:schemeClr val="accent3"/>
            </a:lnRef>
            <a:fillRef idx="0">
              <a:schemeClr val="accent3"/>
            </a:fillRef>
            <a:effectRef idx="0">
              <a:schemeClr val="accent3"/>
            </a:effectRef>
            <a:fontRef idx="minor">
              <a:schemeClr val="tx1"/>
            </a:fontRef>
          </p:style>
        </p:cxnSp>
        <p:cxnSp>
          <p:nvCxnSpPr>
            <p:cNvPr id="11" name="Straight Connector 10">
              <a:extLst>
                <a:ext uri="{FF2B5EF4-FFF2-40B4-BE49-F238E27FC236}">
                  <a16:creationId xmlns:a16="http://schemas.microsoft.com/office/drawing/2014/main" id="{B92AA51D-DF2B-42F5-9CA2-73B2AAD198BF}"/>
                </a:ext>
              </a:extLst>
            </p:cNvPr>
            <p:cNvCxnSpPr>
              <a:cxnSpLocks/>
            </p:cNvCxnSpPr>
            <p:nvPr/>
          </p:nvCxnSpPr>
          <p:spPr>
            <a:xfrm>
              <a:off x="4516518" y="1116076"/>
              <a:ext cx="0" cy="4934971"/>
            </a:xfrm>
            <a:prstGeom prst="line">
              <a:avLst/>
            </a:prstGeom>
            <a:ln>
              <a:solidFill>
                <a:schemeClr val="bg1">
                  <a:lumMod val="75000"/>
                </a:schemeClr>
              </a:solidFill>
              <a:prstDash val="lgDash"/>
            </a:ln>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7293E976-7EA8-49A3-8B2F-ED6EF40EEC3E}"/>
                </a:ext>
              </a:extLst>
            </p:cNvPr>
            <p:cNvCxnSpPr>
              <a:cxnSpLocks/>
            </p:cNvCxnSpPr>
            <p:nvPr/>
          </p:nvCxnSpPr>
          <p:spPr>
            <a:xfrm>
              <a:off x="7290315" y="1116078"/>
              <a:ext cx="0" cy="4934971"/>
            </a:xfrm>
            <a:prstGeom prst="line">
              <a:avLst/>
            </a:prstGeom>
            <a:ln>
              <a:solidFill>
                <a:schemeClr val="bg1">
                  <a:lumMod val="75000"/>
                </a:schemeClr>
              </a:solidFill>
              <a:prstDash val="lgDash"/>
            </a:ln>
          </p:spPr>
          <p:style>
            <a:lnRef idx="1">
              <a:schemeClr val="accent3"/>
            </a:lnRef>
            <a:fillRef idx="0">
              <a:schemeClr val="accent3"/>
            </a:fillRef>
            <a:effectRef idx="0">
              <a:schemeClr val="accent3"/>
            </a:effectRef>
            <a:fontRef idx="minor">
              <a:schemeClr val="tx1"/>
            </a:fontRef>
          </p:style>
        </p:cxnSp>
        <p:grpSp>
          <p:nvGrpSpPr>
            <p:cNvPr id="13" name="Group 12">
              <a:extLst>
                <a:ext uri="{FF2B5EF4-FFF2-40B4-BE49-F238E27FC236}">
                  <a16:creationId xmlns:a16="http://schemas.microsoft.com/office/drawing/2014/main" id="{CB87E7A2-B1AD-437C-A287-A8BCDC582639}"/>
                </a:ext>
              </a:extLst>
            </p:cNvPr>
            <p:cNvGrpSpPr/>
            <p:nvPr/>
          </p:nvGrpSpPr>
          <p:grpSpPr>
            <a:xfrm>
              <a:off x="4915150" y="5791273"/>
              <a:ext cx="1769729" cy="262721"/>
              <a:chOff x="9607222" y="4554031"/>
              <a:chExt cx="2025403" cy="279423"/>
            </a:xfrm>
          </p:grpSpPr>
          <p:sp>
            <p:nvSpPr>
              <p:cNvPr id="14" name="Rectangle 13">
                <a:extLst>
                  <a:ext uri="{FF2B5EF4-FFF2-40B4-BE49-F238E27FC236}">
                    <a16:creationId xmlns:a16="http://schemas.microsoft.com/office/drawing/2014/main" id="{01033BB0-BF1E-4249-B1BE-A98D9A8BAE90}"/>
                  </a:ext>
                </a:extLst>
              </p:cNvPr>
              <p:cNvSpPr/>
              <p:nvPr/>
            </p:nvSpPr>
            <p:spPr>
              <a:xfrm>
                <a:off x="9607222" y="4554031"/>
                <a:ext cx="2025403" cy="27942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CA" sz="800">
                    <a:solidFill>
                      <a:prstClr val="black"/>
                    </a:solidFill>
                    <a:latin typeface="Segoe UI" panose="020B0502040204020203" pitchFamily="34" charset="0"/>
                    <a:cs typeface="Segoe UI" panose="020B0502040204020203" pitchFamily="34" charset="0"/>
                  </a:rPr>
                  <a:t>Legend</a:t>
                </a:r>
              </a:p>
            </p:txBody>
          </p:sp>
          <p:sp>
            <p:nvSpPr>
              <p:cNvPr id="15" name="Diamond 14">
                <a:extLst>
                  <a:ext uri="{FF2B5EF4-FFF2-40B4-BE49-F238E27FC236}">
                    <a16:creationId xmlns:a16="http://schemas.microsoft.com/office/drawing/2014/main" id="{5034AE7F-EEE5-430E-8475-DC46D845CE9E}"/>
                  </a:ext>
                </a:extLst>
              </p:cNvPr>
              <p:cNvSpPr/>
              <p:nvPr/>
            </p:nvSpPr>
            <p:spPr>
              <a:xfrm>
                <a:off x="10094075" y="4642814"/>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Key Milestone/Deliverable</a:t>
                </a:r>
              </a:p>
            </p:txBody>
          </p:sp>
        </p:grpSp>
        <p:sp>
          <p:nvSpPr>
            <p:cNvPr id="16" name="Diamond 15">
              <a:extLst>
                <a:ext uri="{FF2B5EF4-FFF2-40B4-BE49-F238E27FC236}">
                  <a16:creationId xmlns:a16="http://schemas.microsoft.com/office/drawing/2014/main" id="{16E16DB0-C2A2-4AD8-B6A6-387971F294EE}"/>
                </a:ext>
              </a:extLst>
            </p:cNvPr>
            <p:cNvSpPr/>
            <p:nvPr/>
          </p:nvSpPr>
          <p:spPr>
            <a:xfrm>
              <a:off x="1720483" y="1382880"/>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Establish Implementation Team </a:t>
              </a:r>
            </a:p>
          </p:txBody>
        </p:sp>
        <p:sp>
          <p:nvSpPr>
            <p:cNvPr id="17" name="TextBox 16">
              <a:extLst>
                <a:ext uri="{FF2B5EF4-FFF2-40B4-BE49-F238E27FC236}">
                  <a16:creationId xmlns:a16="http://schemas.microsoft.com/office/drawing/2014/main" id="{71A8A618-E2AB-469C-84CC-32DA816A8BB9}"/>
                </a:ext>
              </a:extLst>
            </p:cNvPr>
            <p:cNvSpPr txBox="1"/>
            <p:nvPr/>
          </p:nvSpPr>
          <p:spPr>
            <a:xfrm>
              <a:off x="1837470" y="1203272"/>
              <a:ext cx="2053233" cy="138499"/>
            </a:xfrm>
            <a:prstGeom prst="rect">
              <a:avLst/>
            </a:prstGeom>
            <a:noFill/>
          </p:spPr>
          <p:txBody>
            <a:bodyPr wrap="square" lIns="0" tIns="0" rIns="0" bIns="0" rtlCol="0">
              <a:spAutoFit/>
            </a:bodyPr>
            <a:lstStyle/>
            <a:p>
              <a:r>
                <a:rPr lang="en-CA" sz="900" b="1">
                  <a:latin typeface="Segoe UI" panose="020B0502040204020203" pitchFamily="34" charset="0"/>
                  <a:cs typeface="Segoe UI" panose="020B0502040204020203" pitchFamily="34" charset="0"/>
                </a:rPr>
                <a:t>Implementation Team</a:t>
              </a:r>
            </a:p>
          </p:txBody>
        </p:sp>
        <p:cxnSp>
          <p:nvCxnSpPr>
            <p:cNvPr id="18" name="Straight Connector 17">
              <a:extLst>
                <a:ext uri="{FF2B5EF4-FFF2-40B4-BE49-F238E27FC236}">
                  <a16:creationId xmlns:a16="http://schemas.microsoft.com/office/drawing/2014/main" id="{1B628BFB-1BDB-47D5-9066-902A3CFCD00C}"/>
                </a:ext>
              </a:extLst>
            </p:cNvPr>
            <p:cNvCxnSpPr>
              <a:cxnSpLocks/>
            </p:cNvCxnSpPr>
            <p:nvPr/>
          </p:nvCxnSpPr>
          <p:spPr>
            <a:xfrm>
              <a:off x="1765663" y="2250557"/>
              <a:ext cx="823325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F6E987-D86B-46D5-BE1E-E6BADF5668C8}"/>
                </a:ext>
              </a:extLst>
            </p:cNvPr>
            <p:cNvSpPr txBox="1"/>
            <p:nvPr/>
          </p:nvSpPr>
          <p:spPr>
            <a:xfrm>
              <a:off x="1822229" y="2258529"/>
              <a:ext cx="2236277" cy="138499"/>
            </a:xfrm>
            <a:prstGeom prst="rect">
              <a:avLst/>
            </a:prstGeom>
            <a:noFill/>
          </p:spPr>
          <p:txBody>
            <a:bodyPr wrap="square" lIns="0" tIns="0" rIns="0" bIns="0" rtlCol="0">
              <a:spAutoFit/>
            </a:bodyPr>
            <a:lstStyle/>
            <a:p>
              <a:r>
                <a:rPr lang="en-CA" sz="900" b="1">
                  <a:latin typeface="Segoe UI" panose="020B0502040204020203" pitchFamily="34" charset="0"/>
                  <a:cs typeface="Segoe UI" panose="020B0502040204020203" pitchFamily="34" charset="0"/>
                </a:rPr>
                <a:t>Operational Changes Implementation</a:t>
              </a:r>
            </a:p>
          </p:txBody>
        </p:sp>
        <p:sp>
          <p:nvSpPr>
            <p:cNvPr id="20" name="Rectangle: Rounded Corners 19">
              <a:extLst>
                <a:ext uri="{FF2B5EF4-FFF2-40B4-BE49-F238E27FC236}">
                  <a16:creationId xmlns:a16="http://schemas.microsoft.com/office/drawing/2014/main" id="{692C2BD0-7BE7-4A55-AE1D-4F6EA00E3DB6}"/>
                </a:ext>
              </a:extLst>
            </p:cNvPr>
            <p:cNvSpPr/>
            <p:nvPr/>
          </p:nvSpPr>
          <p:spPr>
            <a:xfrm>
              <a:off x="1831712" y="1779005"/>
              <a:ext cx="8161495" cy="18669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defRPr/>
              </a:pPr>
              <a:r>
                <a:rPr lang="en-CA" sz="800">
                  <a:solidFill>
                    <a:schemeClr val="bg1"/>
                  </a:solidFill>
                  <a:latin typeface="Segoe UI" panose="020B0502040204020203" pitchFamily="34" charset="0"/>
                  <a:cs typeface="Segoe UI" panose="020B0502040204020203" pitchFamily="34" charset="0"/>
                </a:rPr>
                <a:t>Ensure continuous improvement while implementing and beyond</a:t>
              </a:r>
            </a:p>
          </p:txBody>
        </p:sp>
        <p:grpSp>
          <p:nvGrpSpPr>
            <p:cNvPr id="21" name="Group 20">
              <a:extLst>
                <a:ext uri="{FF2B5EF4-FFF2-40B4-BE49-F238E27FC236}">
                  <a16:creationId xmlns:a16="http://schemas.microsoft.com/office/drawing/2014/main" id="{7E9F2615-46D2-435D-BDC8-A57E867FA766}"/>
                </a:ext>
              </a:extLst>
            </p:cNvPr>
            <p:cNvGrpSpPr/>
            <p:nvPr/>
          </p:nvGrpSpPr>
          <p:grpSpPr>
            <a:xfrm>
              <a:off x="1831712" y="1567330"/>
              <a:ext cx="341276" cy="147642"/>
              <a:chOff x="539738" y="1679956"/>
              <a:chExt cx="341276" cy="147642"/>
            </a:xfrm>
          </p:grpSpPr>
          <p:sp>
            <p:nvSpPr>
              <p:cNvPr id="22" name="Rectangle: Rounded Corners 21">
                <a:extLst>
                  <a:ext uri="{FF2B5EF4-FFF2-40B4-BE49-F238E27FC236}">
                    <a16:creationId xmlns:a16="http://schemas.microsoft.com/office/drawing/2014/main" id="{09DB7EB3-CD9B-4D13-9131-D429BBE89810}"/>
                  </a:ext>
                </a:extLst>
              </p:cNvPr>
              <p:cNvSpPr/>
              <p:nvPr/>
            </p:nvSpPr>
            <p:spPr>
              <a:xfrm>
                <a:off x="539738" y="1679956"/>
                <a:ext cx="222746" cy="14764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sp>
            <p:nvSpPr>
              <p:cNvPr id="23" name="Diamond 22">
                <a:extLst>
                  <a:ext uri="{FF2B5EF4-FFF2-40B4-BE49-F238E27FC236}">
                    <a16:creationId xmlns:a16="http://schemas.microsoft.com/office/drawing/2014/main" id="{421B3214-499A-4D22-AC25-58BB51779AB3}"/>
                  </a:ext>
                </a:extLst>
              </p:cNvPr>
              <p:cNvSpPr/>
              <p:nvPr/>
            </p:nvSpPr>
            <p:spPr>
              <a:xfrm>
                <a:off x="773014" y="1699777"/>
                <a:ext cx="108000" cy="108000"/>
              </a:xfrm>
              <a:prstGeom prst="diamond">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Develop and implement a change management plan</a:t>
                </a:r>
              </a:p>
            </p:txBody>
          </p:sp>
        </p:grpSp>
        <p:sp>
          <p:nvSpPr>
            <p:cNvPr id="24" name="Rectangle: Rounded Corners 23">
              <a:extLst>
                <a:ext uri="{FF2B5EF4-FFF2-40B4-BE49-F238E27FC236}">
                  <a16:creationId xmlns:a16="http://schemas.microsoft.com/office/drawing/2014/main" id="{E892E7D8-F805-4971-A459-086E9154D49E}"/>
                </a:ext>
              </a:extLst>
            </p:cNvPr>
            <p:cNvSpPr/>
            <p:nvPr/>
          </p:nvSpPr>
          <p:spPr>
            <a:xfrm>
              <a:off x="1828483" y="2036708"/>
              <a:ext cx="8161494" cy="18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defRPr/>
              </a:pPr>
              <a:r>
                <a:rPr lang="en-CA" sz="800">
                  <a:solidFill>
                    <a:schemeClr val="bg1"/>
                  </a:solidFill>
                  <a:latin typeface="Segoe UI" panose="020B0502040204020203" pitchFamily="34" charset="0"/>
                  <a:cs typeface="Segoe UI" panose="020B0502040204020203" pitchFamily="34" charset="0"/>
                </a:rPr>
                <a:t>Provide ongoing communication on implementation progress and successes to Council and staff </a:t>
              </a:r>
            </a:p>
          </p:txBody>
        </p:sp>
        <p:sp>
          <p:nvSpPr>
            <p:cNvPr id="25" name="Rectangle: Rounded Corners 24">
              <a:extLst>
                <a:ext uri="{FF2B5EF4-FFF2-40B4-BE49-F238E27FC236}">
                  <a16:creationId xmlns:a16="http://schemas.microsoft.com/office/drawing/2014/main" id="{8A2E9586-780A-4291-AB15-4ED83F93C657}"/>
                </a:ext>
              </a:extLst>
            </p:cNvPr>
            <p:cNvSpPr/>
            <p:nvPr/>
          </p:nvSpPr>
          <p:spPr bwMode="auto">
            <a:xfrm>
              <a:off x="1756012" y="893407"/>
              <a:ext cx="2737299" cy="238033"/>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099" fontAlgn="base">
                <a:spcBef>
                  <a:spcPct val="0"/>
                </a:spcBef>
                <a:spcAft>
                  <a:spcPct val="0"/>
                </a:spcAft>
              </a:pPr>
              <a:r>
                <a:rPr lang="en-CA" sz="1100" b="1" spc="-50">
                  <a:solidFill>
                    <a:schemeClr val="bg1"/>
                  </a:solidFill>
                  <a:latin typeface="Segoe UI" pitchFamily="34" charset="0"/>
                  <a:ea typeface="Segoe UI" pitchFamily="34" charset="0"/>
                  <a:cs typeface="Segoe UI" pitchFamily="34" charset="0"/>
                </a:rPr>
                <a:t>Phase One (0-3 months) </a:t>
              </a:r>
            </a:p>
          </p:txBody>
        </p:sp>
        <p:sp>
          <p:nvSpPr>
            <p:cNvPr id="26" name="Rectangle: Rounded Corners 25">
              <a:extLst>
                <a:ext uri="{FF2B5EF4-FFF2-40B4-BE49-F238E27FC236}">
                  <a16:creationId xmlns:a16="http://schemas.microsoft.com/office/drawing/2014/main" id="{A8100F32-9EFA-4CC4-8EAC-D8D849C24476}"/>
                </a:ext>
              </a:extLst>
            </p:cNvPr>
            <p:cNvSpPr/>
            <p:nvPr/>
          </p:nvSpPr>
          <p:spPr bwMode="auto">
            <a:xfrm>
              <a:off x="4535762" y="893407"/>
              <a:ext cx="2737299" cy="238033"/>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099" fontAlgn="base">
                <a:spcBef>
                  <a:spcPct val="0"/>
                </a:spcBef>
                <a:spcAft>
                  <a:spcPct val="0"/>
                </a:spcAft>
              </a:pPr>
              <a:r>
                <a:rPr lang="en-CA" sz="1100" b="1" spc="-50">
                  <a:solidFill>
                    <a:schemeClr val="bg1"/>
                  </a:solidFill>
                  <a:latin typeface="Segoe UI" pitchFamily="34" charset="0"/>
                  <a:ea typeface="Segoe UI" pitchFamily="34" charset="0"/>
                  <a:cs typeface="Segoe UI" pitchFamily="34" charset="0"/>
                </a:rPr>
                <a:t>Phase Two (4-7 months)</a:t>
              </a:r>
            </a:p>
          </p:txBody>
        </p:sp>
        <p:sp>
          <p:nvSpPr>
            <p:cNvPr id="27" name="Rectangle: Rounded Corners 26">
              <a:extLst>
                <a:ext uri="{FF2B5EF4-FFF2-40B4-BE49-F238E27FC236}">
                  <a16:creationId xmlns:a16="http://schemas.microsoft.com/office/drawing/2014/main" id="{08C2EE88-FD21-43C1-BF54-BF08BCAE4BB8}"/>
                </a:ext>
              </a:extLst>
            </p:cNvPr>
            <p:cNvSpPr/>
            <p:nvPr/>
          </p:nvSpPr>
          <p:spPr bwMode="auto">
            <a:xfrm>
              <a:off x="7315512" y="893407"/>
              <a:ext cx="2737299" cy="238033"/>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099" fontAlgn="base">
                <a:spcBef>
                  <a:spcPct val="0"/>
                </a:spcBef>
                <a:spcAft>
                  <a:spcPct val="0"/>
                </a:spcAft>
              </a:pPr>
              <a:r>
                <a:rPr lang="en-CA" sz="1100" b="1" spc="-50">
                  <a:solidFill>
                    <a:schemeClr val="bg1"/>
                  </a:solidFill>
                  <a:latin typeface="Segoe UI" pitchFamily="34" charset="0"/>
                  <a:ea typeface="Segoe UI" pitchFamily="34" charset="0"/>
                  <a:cs typeface="Segoe UI" pitchFamily="34" charset="0"/>
                </a:rPr>
                <a:t>Phase Three (8-12+ months)</a:t>
              </a:r>
            </a:p>
          </p:txBody>
        </p:sp>
        <p:sp>
          <p:nvSpPr>
            <p:cNvPr id="28" name="Rectangle: Rounded Corners 27">
              <a:extLst>
                <a:ext uri="{FF2B5EF4-FFF2-40B4-BE49-F238E27FC236}">
                  <a16:creationId xmlns:a16="http://schemas.microsoft.com/office/drawing/2014/main" id="{E490EE68-727A-464B-B262-2293C9ECDBB9}"/>
                </a:ext>
              </a:extLst>
            </p:cNvPr>
            <p:cNvSpPr>
              <a:spLocks/>
            </p:cNvSpPr>
            <p:nvPr/>
          </p:nvSpPr>
          <p:spPr>
            <a:xfrm>
              <a:off x="2121922" y="2456295"/>
              <a:ext cx="3752514" cy="18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lstStyle/>
            <a:p>
              <a:pPr algn="ctr">
                <a:defRPr/>
              </a:pPr>
              <a:r>
                <a:rPr lang="en-CA" sz="800">
                  <a:solidFill>
                    <a:schemeClr val="bg1"/>
                  </a:solidFill>
                  <a:latin typeface="Segoe UI" panose="020B0502040204020203" pitchFamily="34" charset="0"/>
                  <a:cs typeface="Segoe UI" panose="020B0502040204020203" pitchFamily="34" charset="0"/>
                </a:rPr>
                <a:t>Budget Process</a:t>
              </a:r>
            </a:p>
          </p:txBody>
        </p:sp>
        <p:sp>
          <p:nvSpPr>
            <p:cNvPr id="30" name="Rectangle: Rounded Corners 29">
              <a:extLst>
                <a:ext uri="{FF2B5EF4-FFF2-40B4-BE49-F238E27FC236}">
                  <a16:creationId xmlns:a16="http://schemas.microsoft.com/office/drawing/2014/main" id="{3D8B29F5-5E19-4903-84E1-0CF3D62F9D6D}"/>
                </a:ext>
              </a:extLst>
            </p:cNvPr>
            <p:cNvSpPr>
              <a:spLocks/>
            </p:cNvSpPr>
            <p:nvPr/>
          </p:nvSpPr>
          <p:spPr>
            <a:xfrm>
              <a:off x="2121922" y="2870802"/>
              <a:ext cx="2408521" cy="18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lstStyle/>
            <a:p>
              <a:pPr algn="ctr">
                <a:defRPr/>
              </a:pPr>
              <a:r>
                <a:rPr lang="en-CA" sz="800">
                  <a:solidFill>
                    <a:schemeClr val="bg1"/>
                  </a:solidFill>
                  <a:latin typeface="Segoe UI" panose="020B0502040204020203" pitchFamily="34" charset="0"/>
                  <a:cs typeface="Segoe UI" panose="020B0502040204020203" pitchFamily="34" charset="0"/>
                </a:rPr>
                <a:t>Beginning and Mid-Month Process</a:t>
              </a:r>
            </a:p>
          </p:txBody>
        </p:sp>
        <p:sp>
          <p:nvSpPr>
            <p:cNvPr id="32" name="Rectangle: Rounded Corners 31">
              <a:extLst>
                <a:ext uri="{FF2B5EF4-FFF2-40B4-BE49-F238E27FC236}">
                  <a16:creationId xmlns:a16="http://schemas.microsoft.com/office/drawing/2014/main" id="{A303310B-DF17-4318-B445-ABAD1B7853A6}"/>
                </a:ext>
              </a:extLst>
            </p:cNvPr>
            <p:cNvSpPr>
              <a:spLocks/>
            </p:cNvSpPr>
            <p:nvPr/>
          </p:nvSpPr>
          <p:spPr>
            <a:xfrm>
              <a:off x="2118323" y="3247626"/>
              <a:ext cx="2348588" cy="18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lstStyle/>
            <a:p>
              <a:pPr algn="ctr">
                <a:defRPr/>
              </a:pPr>
              <a:r>
                <a:rPr lang="en-CA" sz="800">
                  <a:solidFill>
                    <a:schemeClr val="bg1"/>
                  </a:solidFill>
                  <a:latin typeface="Segoe UI" panose="020B0502040204020203" pitchFamily="34" charset="0"/>
                  <a:cs typeface="Segoe UI" panose="020B0502040204020203" pitchFamily="34" charset="0"/>
                </a:rPr>
                <a:t>Year-end Process</a:t>
              </a:r>
            </a:p>
          </p:txBody>
        </p:sp>
        <p:sp>
          <p:nvSpPr>
            <p:cNvPr id="34" name="Rectangle: Rounded Corners 33">
              <a:extLst>
                <a:ext uri="{FF2B5EF4-FFF2-40B4-BE49-F238E27FC236}">
                  <a16:creationId xmlns:a16="http://schemas.microsoft.com/office/drawing/2014/main" id="{C0928835-87A6-439E-878B-1C99CA167D1C}"/>
                </a:ext>
              </a:extLst>
            </p:cNvPr>
            <p:cNvSpPr>
              <a:spLocks/>
            </p:cNvSpPr>
            <p:nvPr/>
          </p:nvSpPr>
          <p:spPr>
            <a:xfrm>
              <a:off x="4524931" y="4054735"/>
              <a:ext cx="3216099" cy="18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18000" rtlCol="0" anchor="ctr"/>
            <a:lstStyle/>
            <a:p>
              <a:pPr algn="ctr">
                <a:lnSpc>
                  <a:spcPct val="80000"/>
                </a:lnSpc>
                <a:defRPr/>
              </a:pPr>
              <a:r>
                <a:rPr lang="en-CA" sz="800">
                  <a:solidFill>
                    <a:schemeClr val="bg1"/>
                  </a:solidFill>
                  <a:latin typeface="Segoe UI" panose="020B0502040204020203" pitchFamily="34" charset="0"/>
                  <a:cs typeface="Segoe UI" panose="020B0502040204020203" pitchFamily="34" charset="0"/>
                </a:rPr>
                <a:t>Taxation (Revenue) Process</a:t>
              </a:r>
            </a:p>
          </p:txBody>
        </p:sp>
        <p:sp>
          <p:nvSpPr>
            <p:cNvPr id="36" name="Rectangle: Rounded Corners 35">
              <a:extLst>
                <a:ext uri="{FF2B5EF4-FFF2-40B4-BE49-F238E27FC236}">
                  <a16:creationId xmlns:a16="http://schemas.microsoft.com/office/drawing/2014/main" id="{3A24827F-63D6-41AA-8B91-A9BC407D96E9}"/>
                </a:ext>
              </a:extLst>
            </p:cNvPr>
            <p:cNvSpPr>
              <a:spLocks/>
            </p:cNvSpPr>
            <p:nvPr/>
          </p:nvSpPr>
          <p:spPr>
            <a:xfrm>
              <a:off x="4539726" y="4463481"/>
              <a:ext cx="3223952" cy="18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lstStyle/>
            <a:p>
              <a:pPr algn="ctr">
                <a:defRPr/>
              </a:pPr>
              <a:r>
                <a:rPr lang="en-CA" sz="800">
                  <a:solidFill>
                    <a:schemeClr val="bg1"/>
                  </a:solidFill>
                  <a:latin typeface="Segoe UI" panose="020B0502040204020203" pitchFamily="34" charset="0"/>
                  <a:cs typeface="Segoe UI" panose="020B0502040204020203" pitchFamily="34" charset="0"/>
                </a:rPr>
                <a:t>Water and Sewers Process</a:t>
              </a:r>
            </a:p>
          </p:txBody>
        </p:sp>
        <p:sp>
          <p:nvSpPr>
            <p:cNvPr id="38" name="Rectangle: Rounded Corners 37">
              <a:extLst>
                <a:ext uri="{FF2B5EF4-FFF2-40B4-BE49-F238E27FC236}">
                  <a16:creationId xmlns:a16="http://schemas.microsoft.com/office/drawing/2014/main" id="{37CF35C8-0C1F-4A80-8A48-F02ECB20C3EE}"/>
                </a:ext>
              </a:extLst>
            </p:cNvPr>
            <p:cNvSpPr>
              <a:spLocks/>
            </p:cNvSpPr>
            <p:nvPr/>
          </p:nvSpPr>
          <p:spPr>
            <a:xfrm>
              <a:off x="7297607" y="4870495"/>
              <a:ext cx="1979124" cy="18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lstStyle/>
            <a:p>
              <a:pPr algn="ctr">
                <a:defRPr/>
              </a:pPr>
              <a:r>
                <a:rPr lang="en-CA" sz="800">
                  <a:solidFill>
                    <a:schemeClr val="bg1"/>
                  </a:solidFill>
                  <a:latin typeface="Segoe UI" panose="020B0502040204020203" pitchFamily="34" charset="0"/>
                  <a:cs typeface="Segoe UI" panose="020B0502040204020203" pitchFamily="34" charset="0"/>
                </a:rPr>
                <a:t>North Quadrant Process</a:t>
              </a:r>
            </a:p>
          </p:txBody>
        </p:sp>
        <p:sp>
          <p:nvSpPr>
            <p:cNvPr id="39" name="Rectangle: Rounded Corners 38">
              <a:extLst>
                <a:ext uri="{FF2B5EF4-FFF2-40B4-BE49-F238E27FC236}">
                  <a16:creationId xmlns:a16="http://schemas.microsoft.com/office/drawing/2014/main" id="{2F1BBD17-B88E-44CB-8BE1-CC5B3807328A}"/>
                </a:ext>
              </a:extLst>
            </p:cNvPr>
            <p:cNvSpPr>
              <a:spLocks/>
            </p:cNvSpPr>
            <p:nvPr/>
          </p:nvSpPr>
          <p:spPr>
            <a:xfrm>
              <a:off x="5881171" y="5233823"/>
              <a:ext cx="1416436" cy="1800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lstStyle/>
            <a:p>
              <a:pPr algn="ctr">
                <a:defRPr/>
              </a:pPr>
              <a:r>
                <a:rPr lang="en-CA" sz="800">
                  <a:solidFill>
                    <a:schemeClr val="bg1"/>
                  </a:solidFill>
                  <a:latin typeface="Segoe UI" panose="020B0502040204020203" pitchFamily="34" charset="0"/>
                  <a:cs typeface="Segoe UI" panose="020B0502040204020203" pitchFamily="34" charset="0"/>
                </a:rPr>
                <a:t>Other Revenues Process</a:t>
              </a:r>
            </a:p>
          </p:txBody>
        </p:sp>
        <p:grpSp>
          <p:nvGrpSpPr>
            <p:cNvPr id="41" name="Group 40">
              <a:extLst>
                <a:ext uri="{FF2B5EF4-FFF2-40B4-BE49-F238E27FC236}">
                  <a16:creationId xmlns:a16="http://schemas.microsoft.com/office/drawing/2014/main" id="{B6E74068-D871-47EC-A05D-ED7DF75EF393}"/>
                </a:ext>
              </a:extLst>
            </p:cNvPr>
            <p:cNvGrpSpPr>
              <a:grpSpLocks/>
            </p:cNvGrpSpPr>
            <p:nvPr/>
          </p:nvGrpSpPr>
          <p:grpSpPr>
            <a:xfrm>
              <a:off x="6860049" y="5599576"/>
              <a:ext cx="3034517" cy="191702"/>
              <a:chOff x="5582809" y="5001424"/>
              <a:chExt cx="3034517" cy="297630"/>
            </a:xfrm>
          </p:grpSpPr>
          <p:sp>
            <p:nvSpPr>
              <p:cNvPr id="42" name="Rectangle: Rounded Corners 41">
                <a:extLst>
                  <a:ext uri="{FF2B5EF4-FFF2-40B4-BE49-F238E27FC236}">
                    <a16:creationId xmlns:a16="http://schemas.microsoft.com/office/drawing/2014/main" id="{B1A01964-C035-429E-BC0F-6BC977633B46}"/>
                  </a:ext>
                </a:extLst>
              </p:cNvPr>
              <p:cNvSpPr/>
              <p:nvPr/>
            </p:nvSpPr>
            <p:spPr>
              <a:xfrm>
                <a:off x="5582809" y="5001424"/>
                <a:ext cx="3034517" cy="29763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lstStyle/>
              <a:p>
                <a:pPr algn="ctr">
                  <a:defRPr/>
                </a:pPr>
                <a:r>
                  <a:rPr lang="en-CA" sz="800">
                    <a:solidFill>
                      <a:schemeClr val="bg1"/>
                    </a:solidFill>
                    <a:latin typeface="Segoe UI" panose="020B0502040204020203" pitchFamily="34" charset="0"/>
                    <a:cs typeface="Segoe UI" panose="020B0502040204020203" pitchFamily="34" charset="0"/>
                  </a:rPr>
                  <a:t>Payroll Process</a:t>
                </a:r>
              </a:p>
            </p:txBody>
          </p:sp>
          <p:sp>
            <p:nvSpPr>
              <p:cNvPr id="44" name="TextBox 43">
                <a:extLst>
                  <a:ext uri="{FF2B5EF4-FFF2-40B4-BE49-F238E27FC236}">
                    <a16:creationId xmlns:a16="http://schemas.microsoft.com/office/drawing/2014/main" id="{03E3627C-4BE2-4EC4-AF3E-D5B441A57F78}"/>
                  </a:ext>
                </a:extLst>
              </p:cNvPr>
              <p:cNvSpPr txBox="1"/>
              <p:nvPr/>
            </p:nvSpPr>
            <p:spPr>
              <a:xfrm>
                <a:off x="6021782" y="5157777"/>
                <a:ext cx="2549920" cy="123111"/>
              </a:xfrm>
              <a:prstGeom prst="rect">
                <a:avLst/>
              </a:prstGeom>
              <a:noFill/>
            </p:spPr>
            <p:txBody>
              <a:bodyPr wrap="square" lIns="0" tIns="0" rIns="36000" bIns="0" rtlCol="0">
                <a:spAutoFit/>
              </a:bodyPr>
              <a:lstStyle/>
              <a:p>
                <a:pPr algn="r"/>
                <a:endParaRPr lang="en-CA" sz="800">
                  <a:latin typeface="Segoe UI" panose="020B0502040204020203" pitchFamily="34" charset="0"/>
                  <a:cs typeface="Segoe UI" panose="020B0502040204020203" pitchFamily="34" charset="0"/>
                </a:endParaRPr>
              </a:p>
            </p:txBody>
          </p:sp>
        </p:grpSp>
        <p:grpSp>
          <p:nvGrpSpPr>
            <p:cNvPr id="52" name="Group 51">
              <a:extLst>
                <a:ext uri="{FF2B5EF4-FFF2-40B4-BE49-F238E27FC236}">
                  <a16:creationId xmlns:a16="http://schemas.microsoft.com/office/drawing/2014/main" id="{543E8522-7227-4CFF-9715-48AE162C89D0}"/>
                </a:ext>
              </a:extLst>
            </p:cNvPr>
            <p:cNvGrpSpPr>
              <a:grpSpLocks/>
            </p:cNvGrpSpPr>
            <p:nvPr/>
          </p:nvGrpSpPr>
          <p:grpSpPr>
            <a:xfrm>
              <a:off x="2675930" y="3670622"/>
              <a:ext cx="3502855" cy="180000"/>
              <a:chOff x="6013073" y="5001426"/>
              <a:chExt cx="3502855" cy="279462"/>
            </a:xfrm>
          </p:grpSpPr>
          <p:sp>
            <p:nvSpPr>
              <p:cNvPr id="53" name="Rectangle: Rounded Corners 52">
                <a:extLst>
                  <a:ext uri="{FF2B5EF4-FFF2-40B4-BE49-F238E27FC236}">
                    <a16:creationId xmlns:a16="http://schemas.microsoft.com/office/drawing/2014/main" id="{024AB76C-EC93-4254-ACFC-485BEDC6B040}"/>
                  </a:ext>
                </a:extLst>
              </p:cNvPr>
              <p:cNvSpPr/>
              <p:nvPr/>
            </p:nvSpPr>
            <p:spPr>
              <a:xfrm>
                <a:off x="6013073" y="5001426"/>
                <a:ext cx="3502855" cy="27946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lstStyle/>
              <a:p>
                <a:pPr algn="ctr">
                  <a:defRPr/>
                </a:pPr>
                <a:r>
                  <a:rPr lang="en-CA" sz="800">
                    <a:solidFill>
                      <a:schemeClr val="bg1"/>
                    </a:solidFill>
                    <a:latin typeface="Segoe UI" panose="020B0502040204020203" pitchFamily="34" charset="0"/>
                    <a:cs typeface="Segoe UI" panose="020B0502040204020203" pitchFamily="34" charset="0"/>
                  </a:rPr>
                  <a:t>Accounts Payable Process</a:t>
                </a:r>
              </a:p>
            </p:txBody>
          </p:sp>
          <p:sp>
            <p:nvSpPr>
              <p:cNvPr id="55" name="TextBox 54">
                <a:extLst>
                  <a:ext uri="{FF2B5EF4-FFF2-40B4-BE49-F238E27FC236}">
                    <a16:creationId xmlns:a16="http://schemas.microsoft.com/office/drawing/2014/main" id="{097C9245-9562-4528-849C-7571AD740360}"/>
                  </a:ext>
                </a:extLst>
              </p:cNvPr>
              <p:cNvSpPr txBox="1"/>
              <p:nvPr/>
            </p:nvSpPr>
            <p:spPr>
              <a:xfrm>
                <a:off x="6021782" y="5157777"/>
                <a:ext cx="2549920" cy="123111"/>
              </a:xfrm>
              <a:prstGeom prst="rect">
                <a:avLst/>
              </a:prstGeom>
              <a:noFill/>
            </p:spPr>
            <p:txBody>
              <a:bodyPr wrap="square" lIns="0" tIns="0" rIns="36000" bIns="0" rtlCol="0">
                <a:spAutoFit/>
              </a:bodyPr>
              <a:lstStyle/>
              <a:p>
                <a:pPr algn="r"/>
                <a:endParaRPr lang="en-CA" sz="800">
                  <a:latin typeface="Segoe UI" panose="020B0502040204020203" pitchFamily="34" charset="0"/>
                  <a:cs typeface="Segoe UI" panose="020B0502040204020203" pitchFamily="34" charset="0"/>
                </a:endParaRPr>
              </a:p>
            </p:txBody>
          </p:sp>
        </p:grpSp>
        <p:sp>
          <p:nvSpPr>
            <p:cNvPr id="59" name="Diamond 58">
              <a:extLst>
                <a:ext uri="{FF2B5EF4-FFF2-40B4-BE49-F238E27FC236}">
                  <a16:creationId xmlns:a16="http://schemas.microsoft.com/office/drawing/2014/main" id="{15CA2F07-59C0-4CDC-9BB4-BF045D9BE3FF}"/>
                </a:ext>
              </a:extLst>
            </p:cNvPr>
            <p:cNvSpPr/>
            <p:nvPr/>
          </p:nvSpPr>
          <p:spPr>
            <a:xfrm>
              <a:off x="5872757" y="2482457"/>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sp>
          <p:nvSpPr>
            <p:cNvPr id="60" name="Diamond 59">
              <a:extLst>
                <a:ext uri="{FF2B5EF4-FFF2-40B4-BE49-F238E27FC236}">
                  <a16:creationId xmlns:a16="http://schemas.microsoft.com/office/drawing/2014/main" id="{95BDD3E5-3609-448F-A149-0CCDD23060D7}"/>
                </a:ext>
              </a:extLst>
            </p:cNvPr>
            <p:cNvSpPr/>
            <p:nvPr/>
          </p:nvSpPr>
          <p:spPr>
            <a:xfrm>
              <a:off x="4531055" y="2896578"/>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sp>
          <p:nvSpPr>
            <p:cNvPr id="61" name="Diamond 60">
              <a:extLst>
                <a:ext uri="{FF2B5EF4-FFF2-40B4-BE49-F238E27FC236}">
                  <a16:creationId xmlns:a16="http://schemas.microsoft.com/office/drawing/2014/main" id="{9CDE53EE-F27B-49C1-A18E-D2EE3F0BBBC6}"/>
                </a:ext>
              </a:extLst>
            </p:cNvPr>
            <p:cNvSpPr/>
            <p:nvPr/>
          </p:nvSpPr>
          <p:spPr>
            <a:xfrm>
              <a:off x="4463196" y="3281365"/>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sp>
          <p:nvSpPr>
            <p:cNvPr id="62" name="Diamond 61">
              <a:extLst>
                <a:ext uri="{FF2B5EF4-FFF2-40B4-BE49-F238E27FC236}">
                  <a16:creationId xmlns:a16="http://schemas.microsoft.com/office/drawing/2014/main" id="{C93724DB-613A-4931-AD2F-295D84E13A69}"/>
                </a:ext>
              </a:extLst>
            </p:cNvPr>
            <p:cNvSpPr/>
            <p:nvPr/>
          </p:nvSpPr>
          <p:spPr>
            <a:xfrm>
              <a:off x="7744988" y="4084501"/>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sp>
          <p:nvSpPr>
            <p:cNvPr id="63" name="Diamond 62">
              <a:extLst>
                <a:ext uri="{FF2B5EF4-FFF2-40B4-BE49-F238E27FC236}">
                  <a16:creationId xmlns:a16="http://schemas.microsoft.com/office/drawing/2014/main" id="{70CBDC65-3268-48AC-9754-FA7683A22CFE}"/>
                </a:ext>
              </a:extLst>
            </p:cNvPr>
            <p:cNvSpPr/>
            <p:nvPr/>
          </p:nvSpPr>
          <p:spPr>
            <a:xfrm>
              <a:off x="7763678" y="4505715"/>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sp>
          <p:nvSpPr>
            <p:cNvPr id="64" name="Diamond 63">
              <a:extLst>
                <a:ext uri="{FF2B5EF4-FFF2-40B4-BE49-F238E27FC236}">
                  <a16:creationId xmlns:a16="http://schemas.microsoft.com/office/drawing/2014/main" id="{847AFBE9-D0A9-49D8-B9ED-A954D8DD7156}"/>
                </a:ext>
              </a:extLst>
            </p:cNvPr>
            <p:cNvSpPr/>
            <p:nvPr/>
          </p:nvSpPr>
          <p:spPr>
            <a:xfrm>
              <a:off x="9276731" y="4906495"/>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sp>
          <p:nvSpPr>
            <p:cNvPr id="65" name="Diamond 64">
              <a:extLst>
                <a:ext uri="{FF2B5EF4-FFF2-40B4-BE49-F238E27FC236}">
                  <a16:creationId xmlns:a16="http://schemas.microsoft.com/office/drawing/2014/main" id="{CE5B0B1E-2A2F-4EDC-AA14-CBBFB897EB54}"/>
                </a:ext>
              </a:extLst>
            </p:cNvPr>
            <p:cNvSpPr/>
            <p:nvPr/>
          </p:nvSpPr>
          <p:spPr>
            <a:xfrm>
              <a:off x="7297607" y="5269823"/>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sp>
          <p:nvSpPr>
            <p:cNvPr id="66" name="Diamond 65">
              <a:extLst>
                <a:ext uri="{FF2B5EF4-FFF2-40B4-BE49-F238E27FC236}">
                  <a16:creationId xmlns:a16="http://schemas.microsoft.com/office/drawing/2014/main" id="{23A0930F-29A5-4094-9385-837B23551006}"/>
                </a:ext>
              </a:extLst>
            </p:cNvPr>
            <p:cNvSpPr/>
            <p:nvPr/>
          </p:nvSpPr>
          <p:spPr>
            <a:xfrm>
              <a:off x="6178785" y="3706622"/>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sp>
          <p:nvSpPr>
            <p:cNvPr id="67" name="Diamond 66">
              <a:extLst>
                <a:ext uri="{FF2B5EF4-FFF2-40B4-BE49-F238E27FC236}">
                  <a16:creationId xmlns:a16="http://schemas.microsoft.com/office/drawing/2014/main" id="{D0CC50CE-6320-4ECC-8305-FE7513EF3C56}"/>
                </a:ext>
              </a:extLst>
            </p:cNvPr>
            <p:cNvSpPr/>
            <p:nvPr/>
          </p:nvSpPr>
          <p:spPr>
            <a:xfrm>
              <a:off x="9894567" y="5638931"/>
              <a:ext cx="108000" cy="108000"/>
            </a:xfrm>
            <a:prstGeom prst="diamond">
              <a:avLst/>
            </a:prstGeom>
            <a:ln w="6350"/>
          </p:spPr>
          <p:style>
            <a:lnRef idx="2">
              <a:schemeClr val="dk1">
                <a:shade val="50000"/>
              </a:schemeClr>
            </a:lnRef>
            <a:fillRef idx="1">
              <a:schemeClr val="dk1"/>
            </a:fillRef>
            <a:effectRef idx="0">
              <a:schemeClr val="dk1"/>
            </a:effectRef>
            <a:fontRef idx="minor">
              <a:schemeClr val="lt1"/>
            </a:fontRef>
          </p:style>
          <p:txBody>
            <a:bodyPr wrap="none" rtlCol="0" anchor="ctr"/>
            <a:lstStyle/>
            <a:p>
              <a:pPr>
                <a:defRPr/>
              </a:pPr>
              <a:r>
                <a:rPr lang="en-CA" sz="800">
                  <a:solidFill>
                    <a:prstClr val="black"/>
                  </a:solidFill>
                  <a:latin typeface="Segoe UI" panose="020B0502040204020203" pitchFamily="34" charset="0"/>
                  <a:cs typeface="Segoe UI" panose="020B0502040204020203" pitchFamily="34" charset="0"/>
                </a:rPr>
                <a:t>   </a:t>
              </a:r>
            </a:p>
          </p:txBody>
        </p:sp>
      </p:grpSp>
      <p:sp>
        <p:nvSpPr>
          <p:cNvPr id="3" name="TextBox 2">
            <a:extLst>
              <a:ext uri="{FF2B5EF4-FFF2-40B4-BE49-F238E27FC236}">
                <a16:creationId xmlns:a16="http://schemas.microsoft.com/office/drawing/2014/main" id="{D26DBD35-55E0-41F3-8577-002BA7240E03}"/>
              </a:ext>
            </a:extLst>
          </p:cNvPr>
          <p:cNvSpPr txBox="1"/>
          <p:nvPr/>
        </p:nvSpPr>
        <p:spPr>
          <a:xfrm>
            <a:off x="139353" y="1278097"/>
            <a:ext cx="2360629" cy="1600438"/>
          </a:xfrm>
          <a:prstGeom prst="rect">
            <a:avLst/>
          </a:prstGeom>
          <a:noFill/>
        </p:spPr>
        <p:txBody>
          <a:bodyPr wrap="square" rtlCol="0">
            <a:spAutoFit/>
          </a:bodyPr>
          <a:lstStyle/>
          <a:p>
            <a:r>
              <a:rPr lang="en-CA" sz="1400" dirty="0"/>
              <a:t>This is a suggested implementation timeline and should be adapted at the onset by the steering committee to reflect timing and key events within the Municipality.</a:t>
            </a:r>
          </a:p>
        </p:txBody>
      </p:sp>
    </p:spTree>
    <p:extLst>
      <p:ext uri="{BB962C8B-B14F-4D97-AF65-F5344CB8AC3E}">
        <p14:creationId xmlns:p14="http://schemas.microsoft.com/office/powerpoint/2010/main" val="26351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8C54-C97E-4038-9045-B4C6333E8CD8}"/>
              </a:ext>
            </a:extLst>
          </p:cNvPr>
          <p:cNvSpPr>
            <a:spLocks noGrp="1"/>
          </p:cNvSpPr>
          <p:nvPr>
            <p:ph type="title"/>
          </p:nvPr>
        </p:nvSpPr>
        <p:spPr>
          <a:xfrm>
            <a:off x="638173" y="2579199"/>
            <a:ext cx="3887174" cy="664797"/>
          </a:xfrm>
        </p:spPr>
        <p:txBody>
          <a:bodyPr/>
          <a:lstStyle/>
          <a:p>
            <a:r>
              <a:rPr lang="en-US" sz="2400">
                <a:cs typeface="Segoe UI Semibold"/>
              </a:rPr>
              <a:t>Finance Operations </a:t>
            </a:r>
            <a:br>
              <a:rPr lang="en-US" sz="2400">
                <a:cs typeface="Segoe UI Semibold"/>
              </a:rPr>
            </a:br>
            <a:r>
              <a:rPr lang="en-US" sz="2400">
                <a:cs typeface="Segoe UI Semibold"/>
              </a:rPr>
              <a:t>Maturity Levels</a:t>
            </a:r>
            <a:endParaRPr lang="en-CA" sz="2400">
              <a:ea typeface="+mj-lt"/>
              <a:cs typeface="Segoe UI Semibold"/>
            </a:endParaRPr>
          </a:p>
        </p:txBody>
      </p:sp>
    </p:spTree>
    <p:extLst>
      <p:ext uri="{BB962C8B-B14F-4D97-AF65-F5344CB8AC3E}">
        <p14:creationId xmlns:p14="http://schemas.microsoft.com/office/powerpoint/2010/main" val="16980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F4D6CBB-675C-462B-A5A5-911B819F0452}"/>
              </a:ext>
            </a:extLst>
          </p:cNvPr>
          <p:cNvSpPr/>
          <p:nvPr/>
        </p:nvSpPr>
        <p:spPr>
          <a:xfrm>
            <a:off x="506193" y="2495291"/>
            <a:ext cx="11415843" cy="3595025"/>
          </a:xfrm>
          <a:prstGeom prst="rect">
            <a:avLst/>
          </a:prstGeom>
          <a:gradFill>
            <a:gsLst>
              <a:gs pos="25000">
                <a:schemeClr val="tx2"/>
              </a:gs>
              <a:gs pos="42000">
                <a:srgbClr val="107F8A"/>
              </a:gs>
              <a:gs pos="67000">
                <a:srgbClr val="7A9696"/>
              </a:gs>
              <a:gs pos="52000">
                <a:srgbClr val="7A9696"/>
              </a:gs>
              <a:gs pos="82000">
                <a:srgbClr val="EF5A27"/>
              </a:gs>
            </a:gsLst>
            <a:lin ang="5400000" scaled="1"/>
          </a:gradFill>
          <a:ln>
            <a:no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sp>
        <p:nvSpPr>
          <p:cNvPr id="68" name="Rectangle 67">
            <a:extLst>
              <a:ext uri="{FF2B5EF4-FFF2-40B4-BE49-F238E27FC236}">
                <a16:creationId xmlns:a16="http://schemas.microsoft.com/office/drawing/2014/main" id="{0142E8C9-0D9A-4EEC-AAAE-F929777B442B}"/>
              </a:ext>
            </a:extLst>
          </p:cNvPr>
          <p:cNvSpPr/>
          <p:nvPr/>
        </p:nvSpPr>
        <p:spPr>
          <a:xfrm>
            <a:off x="1992847" y="2495291"/>
            <a:ext cx="9408261" cy="3595025"/>
          </a:xfrm>
          <a:prstGeom prst="rect">
            <a:avLst/>
          </a:prstGeom>
          <a:solidFill>
            <a:schemeClr val="bg1"/>
          </a:solidFill>
          <a:ln>
            <a:solidFill>
              <a:srgbClr val="107F8A"/>
            </a:solid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sp>
        <p:nvSpPr>
          <p:cNvPr id="3" name="Title 2">
            <a:extLst>
              <a:ext uri="{FF2B5EF4-FFF2-40B4-BE49-F238E27FC236}">
                <a16:creationId xmlns:a16="http://schemas.microsoft.com/office/drawing/2014/main" id="{D2851408-D1E7-4331-BE8F-7F20E9984280}"/>
              </a:ext>
            </a:extLst>
          </p:cNvPr>
          <p:cNvSpPr>
            <a:spLocks noGrp="1"/>
          </p:cNvSpPr>
          <p:nvPr>
            <p:ph type="title"/>
          </p:nvPr>
        </p:nvSpPr>
        <p:spPr>
          <a:xfrm>
            <a:off x="365017" y="301759"/>
            <a:ext cx="10913050" cy="443198"/>
          </a:xfrm>
        </p:spPr>
        <p:txBody>
          <a:bodyPr/>
          <a:lstStyle/>
          <a:p>
            <a:r>
              <a:rPr lang="en-CA"/>
              <a:t>Finance Operations Maturity Levels</a:t>
            </a:r>
          </a:p>
        </p:txBody>
      </p:sp>
      <p:sp>
        <p:nvSpPr>
          <p:cNvPr id="7" name="TextBox 6">
            <a:extLst>
              <a:ext uri="{FF2B5EF4-FFF2-40B4-BE49-F238E27FC236}">
                <a16:creationId xmlns:a16="http://schemas.microsoft.com/office/drawing/2014/main" id="{C843ACC8-EF0D-4E85-8322-04F17581CB48}"/>
              </a:ext>
            </a:extLst>
          </p:cNvPr>
          <p:cNvSpPr txBox="1"/>
          <p:nvPr/>
        </p:nvSpPr>
        <p:spPr>
          <a:xfrm>
            <a:off x="2357689" y="2011761"/>
            <a:ext cx="1232262" cy="578882"/>
          </a:xfrm>
          <a:prstGeom prst="flowChartAlternateProcess">
            <a:avLst/>
          </a:prstGeom>
          <a:noFill/>
        </p:spPr>
        <p:txBody>
          <a:bodyPr wrap="square" rtlCol="0">
            <a:spAutoFit/>
          </a:bodyPr>
          <a:lstStyle/>
          <a:p>
            <a:pPr algn="ctr"/>
            <a:r>
              <a:rPr lang="en-CA" sz="1400" b="1">
                <a:solidFill>
                  <a:srgbClr val="0F3C4F"/>
                </a:solidFill>
              </a:rPr>
              <a:t>Developing</a:t>
            </a:r>
          </a:p>
          <a:p>
            <a:pPr algn="ctr"/>
            <a:r>
              <a:rPr lang="en-CA" sz="1400" b="1">
                <a:solidFill>
                  <a:srgbClr val="0F3C4F"/>
                </a:solidFill>
              </a:rPr>
              <a:t>Level 1</a:t>
            </a:r>
          </a:p>
        </p:txBody>
      </p:sp>
      <p:sp>
        <p:nvSpPr>
          <p:cNvPr id="8" name="TextBox 7">
            <a:extLst>
              <a:ext uri="{FF2B5EF4-FFF2-40B4-BE49-F238E27FC236}">
                <a16:creationId xmlns:a16="http://schemas.microsoft.com/office/drawing/2014/main" id="{E69B2F9C-FA9B-430D-921F-41EEBFF1CAA6}"/>
              </a:ext>
            </a:extLst>
          </p:cNvPr>
          <p:cNvSpPr txBox="1"/>
          <p:nvPr/>
        </p:nvSpPr>
        <p:spPr>
          <a:xfrm>
            <a:off x="4410943" y="2011761"/>
            <a:ext cx="1231200" cy="578882"/>
          </a:xfrm>
          <a:prstGeom prst="flowChartAlternateProcess">
            <a:avLst/>
          </a:prstGeom>
          <a:noFill/>
        </p:spPr>
        <p:txBody>
          <a:bodyPr wrap="square" rtlCol="0">
            <a:spAutoFit/>
          </a:bodyPr>
          <a:lstStyle/>
          <a:p>
            <a:pPr algn="ctr"/>
            <a:r>
              <a:rPr lang="en-CA" sz="1400" b="1">
                <a:solidFill>
                  <a:srgbClr val="0F3C4F"/>
                </a:solidFill>
              </a:rPr>
              <a:t>Basic</a:t>
            </a:r>
          </a:p>
          <a:p>
            <a:pPr algn="ctr"/>
            <a:r>
              <a:rPr lang="en-CA" sz="1400" b="1">
                <a:solidFill>
                  <a:srgbClr val="0F3C4F"/>
                </a:solidFill>
              </a:rPr>
              <a:t>Level 2</a:t>
            </a:r>
          </a:p>
        </p:txBody>
      </p:sp>
      <p:sp>
        <p:nvSpPr>
          <p:cNvPr id="9" name="TextBox 8">
            <a:extLst>
              <a:ext uri="{FF2B5EF4-FFF2-40B4-BE49-F238E27FC236}">
                <a16:creationId xmlns:a16="http://schemas.microsoft.com/office/drawing/2014/main" id="{890A5AD3-4BFB-477E-99FE-340D6D2FD4F0}"/>
              </a:ext>
            </a:extLst>
          </p:cNvPr>
          <p:cNvSpPr txBox="1"/>
          <p:nvPr/>
        </p:nvSpPr>
        <p:spPr>
          <a:xfrm>
            <a:off x="6314164" y="2011761"/>
            <a:ext cx="1231200" cy="578882"/>
          </a:xfrm>
          <a:prstGeom prst="flowChartAlternateProcess">
            <a:avLst/>
          </a:prstGeom>
          <a:noFill/>
        </p:spPr>
        <p:txBody>
          <a:bodyPr wrap="square" rtlCol="0">
            <a:spAutoFit/>
          </a:bodyPr>
          <a:lstStyle/>
          <a:p>
            <a:pPr algn="ctr"/>
            <a:r>
              <a:rPr lang="en-CA" sz="1400" b="1">
                <a:solidFill>
                  <a:srgbClr val="0F3C4F"/>
                </a:solidFill>
              </a:rPr>
              <a:t>Advanced</a:t>
            </a:r>
          </a:p>
          <a:p>
            <a:pPr algn="ctr"/>
            <a:r>
              <a:rPr lang="en-CA" sz="1400" b="1">
                <a:solidFill>
                  <a:srgbClr val="0F3C4F"/>
                </a:solidFill>
              </a:rPr>
              <a:t>Level 3</a:t>
            </a:r>
          </a:p>
        </p:txBody>
      </p:sp>
      <p:sp>
        <p:nvSpPr>
          <p:cNvPr id="10" name="TextBox 9">
            <a:extLst>
              <a:ext uri="{FF2B5EF4-FFF2-40B4-BE49-F238E27FC236}">
                <a16:creationId xmlns:a16="http://schemas.microsoft.com/office/drawing/2014/main" id="{F7DDB7D8-A1B2-42A2-BCD9-7DF9430E5D18}"/>
              </a:ext>
            </a:extLst>
          </p:cNvPr>
          <p:cNvSpPr txBox="1"/>
          <p:nvPr/>
        </p:nvSpPr>
        <p:spPr>
          <a:xfrm>
            <a:off x="8085602" y="2011761"/>
            <a:ext cx="1231200" cy="578882"/>
          </a:xfrm>
          <a:prstGeom prst="flowChartAlternateProcess">
            <a:avLst/>
          </a:prstGeom>
          <a:noFill/>
        </p:spPr>
        <p:txBody>
          <a:bodyPr wrap="square" rtlCol="0">
            <a:spAutoFit/>
          </a:bodyPr>
          <a:lstStyle/>
          <a:p>
            <a:pPr algn="ctr"/>
            <a:r>
              <a:rPr lang="en-CA" sz="1400" b="1">
                <a:solidFill>
                  <a:srgbClr val="0F3C4F"/>
                </a:solidFill>
              </a:rPr>
              <a:t>Innovative</a:t>
            </a:r>
          </a:p>
          <a:p>
            <a:pPr algn="ctr"/>
            <a:r>
              <a:rPr lang="en-CA" sz="1400" b="1">
                <a:solidFill>
                  <a:srgbClr val="0F3C4F"/>
                </a:solidFill>
              </a:rPr>
              <a:t>Level 4</a:t>
            </a:r>
          </a:p>
        </p:txBody>
      </p:sp>
      <p:sp>
        <p:nvSpPr>
          <p:cNvPr id="12" name="TextBox 11">
            <a:extLst>
              <a:ext uri="{FF2B5EF4-FFF2-40B4-BE49-F238E27FC236}">
                <a16:creationId xmlns:a16="http://schemas.microsoft.com/office/drawing/2014/main" id="{C74DC3D7-A655-414E-9A69-C5588F4C50DA}"/>
              </a:ext>
            </a:extLst>
          </p:cNvPr>
          <p:cNvSpPr txBox="1"/>
          <p:nvPr/>
        </p:nvSpPr>
        <p:spPr>
          <a:xfrm>
            <a:off x="9735753" y="2011761"/>
            <a:ext cx="1231200" cy="578882"/>
          </a:xfrm>
          <a:prstGeom prst="flowChartAlternateProcess">
            <a:avLst/>
          </a:prstGeom>
          <a:noFill/>
        </p:spPr>
        <p:txBody>
          <a:bodyPr wrap="square" rtlCol="0">
            <a:spAutoFit/>
          </a:bodyPr>
          <a:lstStyle/>
          <a:p>
            <a:pPr algn="ctr"/>
            <a:r>
              <a:rPr lang="en-CA" sz="1400" b="1">
                <a:solidFill>
                  <a:srgbClr val="0F3C4F"/>
                </a:solidFill>
              </a:rPr>
              <a:t>Optimized</a:t>
            </a:r>
          </a:p>
          <a:p>
            <a:pPr algn="ctr"/>
            <a:r>
              <a:rPr lang="en-CA" sz="1400" b="1">
                <a:solidFill>
                  <a:srgbClr val="0F3C4F"/>
                </a:solidFill>
              </a:rPr>
              <a:t>Level 5</a:t>
            </a:r>
          </a:p>
        </p:txBody>
      </p:sp>
      <p:sp>
        <p:nvSpPr>
          <p:cNvPr id="14" name="TextBox 13">
            <a:extLst>
              <a:ext uri="{FF2B5EF4-FFF2-40B4-BE49-F238E27FC236}">
                <a16:creationId xmlns:a16="http://schemas.microsoft.com/office/drawing/2014/main" id="{A96C2954-9446-43A9-998E-124C8323D8BC}"/>
              </a:ext>
            </a:extLst>
          </p:cNvPr>
          <p:cNvSpPr txBox="1"/>
          <p:nvPr/>
        </p:nvSpPr>
        <p:spPr>
          <a:xfrm>
            <a:off x="747380" y="2729636"/>
            <a:ext cx="870265" cy="338554"/>
          </a:xfrm>
          <a:prstGeom prst="rect">
            <a:avLst/>
          </a:prstGeom>
          <a:noFill/>
        </p:spPr>
        <p:txBody>
          <a:bodyPr wrap="square" rtlCol="0">
            <a:spAutoFit/>
          </a:bodyPr>
          <a:lstStyle/>
          <a:p>
            <a:r>
              <a:rPr lang="en-CA" sz="1600" b="1">
                <a:solidFill>
                  <a:schemeClr val="bg1"/>
                </a:solidFill>
              </a:rPr>
              <a:t>People</a:t>
            </a:r>
          </a:p>
        </p:txBody>
      </p:sp>
      <p:sp>
        <p:nvSpPr>
          <p:cNvPr id="15" name="TextBox 14">
            <a:extLst>
              <a:ext uri="{FF2B5EF4-FFF2-40B4-BE49-F238E27FC236}">
                <a16:creationId xmlns:a16="http://schemas.microsoft.com/office/drawing/2014/main" id="{44152898-AFE7-4E69-B0CB-48652AA3A01C}"/>
              </a:ext>
            </a:extLst>
          </p:cNvPr>
          <p:cNvSpPr txBox="1"/>
          <p:nvPr/>
        </p:nvSpPr>
        <p:spPr>
          <a:xfrm>
            <a:off x="747380" y="3607110"/>
            <a:ext cx="985253" cy="338554"/>
          </a:xfrm>
          <a:prstGeom prst="rect">
            <a:avLst/>
          </a:prstGeom>
          <a:noFill/>
        </p:spPr>
        <p:txBody>
          <a:bodyPr wrap="square" rtlCol="0">
            <a:spAutoFit/>
          </a:bodyPr>
          <a:lstStyle/>
          <a:p>
            <a:r>
              <a:rPr lang="en-CA" sz="1600" b="1">
                <a:solidFill>
                  <a:schemeClr val="bg1"/>
                </a:solidFill>
              </a:rPr>
              <a:t>Process</a:t>
            </a:r>
          </a:p>
        </p:txBody>
      </p:sp>
      <p:sp>
        <p:nvSpPr>
          <p:cNvPr id="16" name="TextBox 15">
            <a:extLst>
              <a:ext uri="{FF2B5EF4-FFF2-40B4-BE49-F238E27FC236}">
                <a16:creationId xmlns:a16="http://schemas.microsoft.com/office/drawing/2014/main" id="{4342F36A-4FB8-4F9D-9E77-AE2EECF0F469}"/>
              </a:ext>
            </a:extLst>
          </p:cNvPr>
          <p:cNvSpPr txBox="1"/>
          <p:nvPr/>
        </p:nvSpPr>
        <p:spPr>
          <a:xfrm>
            <a:off x="747380" y="4442825"/>
            <a:ext cx="1334154" cy="338554"/>
          </a:xfrm>
          <a:prstGeom prst="rect">
            <a:avLst/>
          </a:prstGeom>
          <a:noFill/>
        </p:spPr>
        <p:txBody>
          <a:bodyPr wrap="square" rtlCol="0">
            <a:spAutoFit/>
          </a:bodyPr>
          <a:lstStyle/>
          <a:p>
            <a:r>
              <a:rPr lang="en-CA" sz="1600" b="1">
                <a:solidFill>
                  <a:schemeClr val="bg1"/>
                </a:solidFill>
              </a:rPr>
              <a:t>Technology</a:t>
            </a:r>
          </a:p>
        </p:txBody>
      </p:sp>
      <p:sp>
        <p:nvSpPr>
          <p:cNvPr id="17" name="TextBox 16">
            <a:extLst>
              <a:ext uri="{FF2B5EF4-FFF2-40B4-BE49-F238E27FC236}">
                <a16:creationId xmlns:a16="http://schemas.microsoft.com/office/drawing/2014/main" id="{D60E1786-AE04-459C-9D64-E2E960D256A0}"/>
              </a:ext>
            </a:extLst>
          </p:cNvPr>
          <p:cNvSpPr txBox="1"/>
          <p:nvPr/>
        </p:nvSpPr>
        <p:spPr>
          <a:xfrm>
            <a:off x="747380" y="5409134"/>
            <a:ext cx="1245467" cy="338554"/>
          </a:xfrm>
          <a:prstGeom prst="rect">
            <a:avLst/>
          </a:prstGeom>
          <a:noFill/>
        </p:spPr>
        <p:txBody>
          <a:bodyPr wrap="square" rtlCol="0">
            <a:spAutoFit/>
          </a:bodyPr>
          <a:lstStyle/>
          <a:p>
            <a:r>
              <a:rPr lang="en-CA" sz="1600" b="1">
                <a:solidFill>
                  <a:schemeClr val="bg1"/>
                </a:solidFill>
              </a:rPr>
              <a:t>Governance</a:t>
            </a:r>
          </a:p>
        </p:txBody>
      </p:sp>
      <p:sp>
        <p:nvSpPr>
          <p:cNvPr id="18" name="TextBox 17">
            <a:extLst>
              <a:ext uri="{FF2B5EF4-FFF2-40B4-BE49-F238E27FC236}">
                <a16:creationId xmlns:a16="http://schemas.microsoft.com/office/drawing/2014/main" id="{94886434-C6DF-4E0B-9382-1BCE1E74E50D}"/>
              </a:ext>
            </a:extLst>
          </p:cNvPr>
          <p:cNvSpPr txBox="1"/>
          <p:nvPr/>
        </p:nvSpPr>
        <p:spPr>
          <a:xfrm>
            <a:off x="2037820" y="2495291"/>
            <a:ext cx="1872000" cy="738664"/>
          </a:xfrm>
          <a:prstGeom prst="rect">
            <a:avLst/>
          </a:prstGeom>
          <a:noFill/>
        </p:spPr>
        <p:txBody>
          <a:bodyPr wrap="square" rtlCol="0">
            <a:spAutoFit/>
          </a:bodyPr>
          <a:lstStyle/>
          <a:p>
            <a:pPr marL="171450" indent="-171450">
              <a:buFont typeface="Arial" panose="020B0604020202020204" pitchFamily="34" charset="0"/>
              <a:buChar char="•"/>
            </a:pPr>
            <a:r>
              <a:rPr lang="en-CA" sz="1050"/>
              <a:t>Roles and responsibilities are not defined</a:t>
            </a:r>
          </a:p>
          <a:p>
            <a:pPr marL="171450" indent="-171450">
              <a:buFont typeface="Arial" panose="020B0604020202020204" pitchFamily="34" charset="0"/>
              <a:buChar char="•"/>
            </a:pPr>
            <a:r>
              <a:rPr lang="en-CA" sz="1050"/>
              <a:t>Capabilities are unknown or incorrectly assessed</a:t>
            </a:r>
          </a:p>
        </p:txBody>
      </p:sp>
      <p:sp>
        <p:nvSpPr>
          <p:cNvPr id="20" name="TextBox 19">
            <a:extLst>
              <a:ext uri="{FF2B5EF4-FFF2-40B4-BE49-F238E27FC236}">
                <a16:creationId xmlns:a16="http://schemas.microsoft.com/office/drawing/2014/main" id="{16605DE1-8348-4CDD-8ED1-2B0E997784A5}"/>
              </a:ext>
            </a:extLst>
          </p:cNvPr>
          <p:cNvSpPr txBox="1"/>
          <p:nvPr/>
        </p:nvSpPr>
        <p:spPr>
          <a:xfrm>
            <a:off x="2037820" y="3409384"/>
            <a:ext cx="1872000" cy="861774"/>
          </a:xfrm>
          <a:prstGeom prst="rect">
            <a:avLst/>
          </a:prstGeom>
          <a:noFill/>
        </p:spPr>
        <p:txBody>
          <a:bodyPr wrap="square" rtlCol="0">
            <a:spAutoFit/>
          </a:bodyPr>
          <a:lstStyle/>
          <a:p>
            <a:pPr marL="171450" indent="-171450">
              <a:buFont typeface="Arial" panose="020B0604020202020204" pitchFamily="34" charset="0"/>
              <a:buChar char="•"/>
            </a:pPr>
            <a:r>
              <a:rPr lang="en-CA" sz="1000"/>
              <a:t>Manual tasks</a:t>
            </a:r>
          </a:p>
          <a:p>
            <a:pPr marL="171450" indent="-171450">
              <a:buFont typeface="Arial" panose="020B0604020202020204" pitchFamily="34" charset="0"/>
              <a:buChar char="•"/>
            </a:pPr>
            <a:r>
              <a:rPr lang="en-CA" sz="1000"/>
              <a:t>Lack of documentation</a:t>
            </a:r>
          </a:p>
          <a:p>
            <a:pPr marL="171450" indent="-171450">
              <a:buFont typeface="Arial" panose="020B0604020202020204" pitchFamily="34" charset="0"/>
              <a:buChar char="•"/>
            </a:pPr>
            <a:r>
              <a:rPr lang="en-CA" sz="1000"/>
              <a:t>Insufficient controls</a:t>
            </a:r>
          </a:p>
          <a:p>
            <a:pPr marL="171450" indent="-171450">
              <a:buFont typeface="Arial" panose="020B0604020202020204" pitchFamily="34" charset="0"/>
              <a:buChar char="•"/>
            </a:pPr>
            <a:r>
              <a:rPr lang="en-CA" sz="1000"/>
              <a:t>No visibility into work products</a:t>
            </a:r>
          </a:p>
        </p:txBody>
      </p:sp>
      <p:sp>
        <p:nvSpPr>
          <p:cNvPr id="21" name="TextBox 20">
            <a:extLst>
              <a:ext uri="{FF2B5EF4-FFF2-40B4-BE49-F238E27FC236}">
                <a16:creationId xmlns:a16="http://schemas.microsoft.com/office/drawing/2014/main" id="{AED45842-5204-4731-8DD4-03BD658D0844}"/>
              </a:ext>
            </a:extLst>
          </p:cNvPr>
          <p:cNvSpPr txBox="1"/>
          <p:nvPr/>
        </p:nvSpPr>
        <p:spPr>
          <a:xfrm>
            <a:off x="2037820" y="4351560"/>
            <a:ext cx="1872000" cy="707886"/>
          </a:xfrm>
          <a:prstGeom prst="rect">
            <a:avLst/>
          </a:prstGeom>
          <a:noFill/>
        </p:spPr>
        <p:txBody>
          <a:bodyPr wrap="square" rtlCol="0">
            <a:spAutoFit/>
          </a:bodyPr>
          <a:lstStyle/>
          <a:p>
            <a:pPr marL="171450" indent="-171450">
              <a:buFont typeface="Arial" panose="020B0604020202020204" pitchFamily="34" charset="0"/>
              <a:buChar char="•"/>
            </a:pPr>
            <a:r>
              <a:rPr lang="en-CA" sz="1000"/>
              <a:t>Unintegrated systems</a:t>
            </a:r>
          </a:p>
          <a:p>
            <a:pPr marL="171450" indent="-171450">
              <a:buFont typeface="Arial" panose="020B0604020202020204" pitchFamily="34" charset="0"/>
              <a:buChar char="•"/>
            </a:pPr>
            <a:r>
              <a:rPr lang="en-CA" sz="1000"/>
              <a:t>Out of date legacy systems</a:t>
            </a:r>
          </a:p>
          <a:p>
            <a:pPr marL="171450" indent="-171450">
              <a:buFont typeface="Arial" panose="020B0604020202020204" pitchFamily="34" charset="0"/>
              <a:buChar char="•"/>
            </a:pPr>
            <a:r>
              <a:rPr lang="en-CA" sz="1000"/>
              <a:t>High-use of Excel datasheets</a:t>
            </a:r>
          </a:p>
        </p:txBody>
      </p:sp>
      <p:sp>
        <p:nvSpPr>
          <p:cNvPr id="22" name="TextBox 21">
            <a:extLst>
              <a:ext uri="{FF2B5EF4-FFF2-40B4-BE49-F238E27FC236}">
                <a16:creationId xmlns:a16="http://schemas.microsoft.com/office/drawing/2014/main" id="{4EDC0BDC-AAD3-4405-AA90-1547FDE6133D}"/>
              </a:ext>
            </a:extLst>
          </p:cNvPr>
          <p:cNvSpPr txBox="1"/>
          <p:nvPr/>
        </p:nvSpPr>
        <p:spPr>
          <a:xfrm>
            <a:off x="2045444" y="5273713"/>
            <a:ext cx="1872000" cy="707886"/>
          </a:xfrm>
          <a:prstGeom prst="rect">
            <a:avLst/>
          </a:prstGeom>
          <a:noFill/>
        </p:spPr>
        <p:txBody>
          <a:bodyPr wrap="square" rtlCol="0">
            <a:spAutoFit/>
          </a:bodyPr>
          <a:lstStyle/>
          <a:p>
            <a:pPr marL="171450" indent="-171450">
              <a:buFont typeface="Arial" panose="020B0604020202020204" pitchFamily="34" charset="0"/>
              <a:buChar char="•"/>
            </a:pPr>
            <a:r>
              <a:rPr lang="en-CA" sz="1000"/>
              <a:t>Informal and ineffective policies and procedures</a:t>
            </a:r>
          </a:p>
          <a:p>
            <a:pPr marL="171450" indent="-171450">
              <a:buFont typeface="Arial" panose="020B0604020202020204" pitchFamily="34" charset="0"/>
              <a:buChar char="•"/>
            </a:pPr>
            <a:r>
              <a:rPr lang="en-CA" sz="1000"/>
              <a:t>Segregated accountabilities </a:t>
            </a:r>
          </a:p>
          <a:p>
            <a:pPr marL="171450" indent="-171450">
              <a:buFont typeface="Arial" panose="020B0604020202020204" pitchFamily="34" charset="0"/>
              <a:buChar char="•"/>
            </a:pPr>
            <a:r>
              <a:rPr lang="en-CA" sz="1000"/>
              <a:t>Disruptive handoffs</a:t>
            </a:r>
          </a:p>
        </p:txBody>
      </p:sp>
      <p:sp>
        <p:nvSpPr>
          <p:cNvPr id="23" name="TextBox 22">
            <a:extLst>
              <a:ext uri="{FF2B5EF4-FFF2-40B4-BE49-F238E27FC236}">
                <a16:creationId xmlns:a16="http://schemas.microsoft.com/office/drawing/2014/main" id="{6B482DC1-6139-4383-998D-B0E0A1687D5A}"/>
              </a:ext>
            </a:extLst>
          </p:cNvPr>
          <p:cNvSpPr txBox="1"/>
          <p:nvPr/>
        </p:nvSpPr>
        <p:spPr>
          <a:xfrm>
            <a:off x="4090543" y="2495291"/>
            <a:ext cx="1872000" cy="738664"/>
          </a:xfrm>
          <a:prstGeom prst="rect">
            <a:avLst/>
          </a:prstGeom>
          <a:noFill/>
        </p:spPr>
        <p:txBody>
          <a:bodyPr wrap="square" rtlCol="0">
            <a:spAutoFit/>
          </a:bodyPr>
          <a:lstStyle/>
          <a:p>
            <a:pPr marL="171450" indent="-171450">
              <a:buFont typeface="Arial" panose="020B0604020202020204" pitchFamily="34" charset="0"/>
              <a:buChar char="•"/>
            </a:pPr>
            <a:r>
              <a:rPr lang="en-CA" sz="1050"/>
              <a:t>Defined roles and responsibilities</a:t>
            </a:r>
          </a:p>
          <a:p>
            <a:pPr marL="171450" indent="-171450">
              <a:buFont typeface="Arial" panose="020B0604020202020204" pitchFamily="34" charset="0"/>
              <a:buChar char="•"/>
            </a:pPr>
            <a:r>
              <a:rPr lang="en-CA" sz="1050"/>
              <a:t>Similar capabilities within similar roles</a:t>
            </a:r>
          </a:p>
        </p:txBody>
      </p:sp>
      <p:sp>
        <p:nvSpPr>
          <p:cNvPr id="24" name="TextBox 23">
            <a:extLst>
              <a:ext uri="{FF2B5EF4-FFF2-40B4-BE49-F238E27FC236}">
                <a16:creationId xmlns:a16="http://schemas.microsoft.com/office/drawing/2014/main" id="{0D04445D-C16B-4EE2-88A0-21E09BCF4D34}"/>
              </a:ext>
            </a:extLst>
          </p:cNvPr>
          <p:cNvSpPr txBox="1"/>
          <p:nvPr/>
        </p:nvSpPr>
        <p:spPr>
          <a:xfrm>
            <a:off x="4090543" y="3409384"/>
            <a:ext cx="1872000" cy="707886"/>
          </a:xfrm>
          <a:prstGeom prst="rect">
            <a:avLst/>
          </a:prstGeom>
          <a:noFill/>
        </p:spPr>
        <p:txBody>
          <a:bodyPr wrap="square" rtlCol="0">
            <a:spAutoFit/>
          </a:bodyPr>
          <a:lstStyle/>
          <a:p>
            <a:pPr marL="171450" indent="-171450">
              <a:buFont typeface="Arial" panose="020B0604020202020204" pitchFamily="34" charset="0"/>
              <a:buChar char="•"/>
            </a:pPr>
            <a:r>
              <a:rPr lang="en-CA" sz="1000"/>
              <a:t>Fewer manual tasks and limited redundancy</a:t>
            </a:r>
          </a:p>
          <a:p>
            <a:pPr marL="171450" indent="-171450">
              <a:buFont typeface="Arial" panose="020B0604020202020204" pitchFamily="34" charset="0"/>
              <a:buChar char="•"/>
            </a:pPr>
            <a:r>
              <a:rPr lang="en-CA" sz="1000"/>
              <a:t>Internal Control Framework</a:t>
            </a:r>
          </a:p>
          <a:p>
            <a:pPr marL="171450" indent="-171450">
              <a:buFont typeface="Arial" panose="020B0604020202020204" pitchFamily="34" charset="0"/>
              <a:buChar char="•"/>
            </a:pPr>
            <a:r>
              <a:rPr lang="en-CA" sz="1000"/>
              <a:t>Some visibility on outputs</a:t>
            </a:r>
          </a:p>
        </p:txBody>
      </p:sp>
      <p:sp>
        <p:nvSpPr>
          <p:cNvPr id="25" name="TextBox 24">
            <a:extLst>
              <a:ext uri="{FF2B5EF4-FFF2-40B4-BE49-F238E27FC236}">
                <a16:creationId xmlns:a16="http://schemas.microsoft.com/office/drawing/2014/main" id="{60179E91-9C5B-43B3-895A-0C7A72B786FF}"/>
              </a:ext>
            </a:extLst>
          </p:cNvPr>
          <p:cNvSpPr txBox="1"/>
          <p:nvPr/>
        </p:nvSpPr>
        <p:spPr>
          <a:xfrm>
            <a:off x="4090543" y="4351560"/>
            <a:ext cx="1872000" cy="707886"/>
          </a:xfrm>
          <a:prstGeom prst="rect">
            <a:avLst/>
          </a:prstGeom>
          <a:noFill/>
        </p:spPr>
        <p:txBody>
          <a:bodyPr wrap="square" rtlCol="0">
            <a:spAutoFit/>
          </a:bodyPr>
          <a:lstStyle/>
          <a:p>
            <a:pPr marL="171450" indent="-171450">
              <a:buFont typeface="Arial" panose="020B0604020202020204" pitchFamily="34" charset="0"/>
              <a:buChar char="•"/>
            </a:pPr>
            <a:r>
              <a:rPr lang="en-CA" sz="1000"/>
              <a:t>Common or shared platforms and systems</a:t>
            </a:r>
          </a:p>
          <a:p>
            <a:pPr marL="171450" indent="-171450">
              <a:buFont typeface="Arial" panose="020B0604020202020204" pitchFamily="34" charset="0"/>
              <a:buChar char="•"/>
            </a:pPr>
            <a:r>
              <a:rPr lang="en-CA" sz="1000"/>
              <a:t>More advanced use of spreadsheets</a:t>
            </a:r>
          </a:p>
        </p:txBody>
      </p:sp>
      <p:sp>
        <p:nvSpPr>
          <p:cNvPr id="26" name="TextBox 25">
            <a:extLst>
              <a:ext uri="{FF2B5EF4-FFF2-40B4-BE49-F238E27FC236}">
                <a16:creationId xmlns:a16="http://schemas.microsoft.com/office/drawing/2014/main" id="{1238DB32-E8AC-4907-B218-879412746AEA}"/>
              </a:ext>
            </a:extLst>
          </p:cNvPr>
          <p:cNvSpPr txBox="1"/>
          <p:nvPr/>
        </p:nvSpPr>
        <p:spPr>
          <a:xfrm>
            <a:off x="4098167" y="5273713"/>
            <a:ext cx="1872000" cy="707886"/>
          </a:xfrm>
          <a:prstGeom prst="rect">
            <a:avLst/>
          </a:prstGeom>
          <a:noFill/>
        </p:spPr>
        <p:txBody>
          <a:bodyPr wrap="square" rtlCol="0">
            <a:spAutoFit/>
          </a:bodyPr>
          <a:lstStyle/>
          <a:p>
            <a:pPr marL="171450" indent="-171450">
              <a:buFont typeface="Arial" panose="020B0604020202020204" pitchFamily="34" charset="0"/>
              <a:buChar char="•"/>
            </a:pPr>
            <a:r>
              <a:rPr lang="en-CA" sz="1000"/>
              <a:t>Written policies and procedures</a:t>
            </a:r>
          </a:p>
          <a:p>
            <a:pPr marL="171450" indent="-171450">
              <a:buFont typeface="Arial" panose="020B0604020202020204" pitchFamily="34" charset="0"/>
              <a:buChar char="•"/>
            </a:pPr>
            <a:r>
              <a:rPr lang="en-CA" sz="1000"/>
              <a:t>Clear accountabilities </a:t>
            </a:r>
          </a:p>
          <a:p>
            <a:pPr marL="171450" indent="-171450">
              <a:buFont typeface="Arial" panose="020B0604020202020204" pitchFamily="34" charset="0"/>
              <a:buChar char="•"/>
            </a:pPr>
            <a:r>
              <a:rPr lang="en-CA" sz="1000"/>
              <a:t>Defined SLAs</a:t>
            </a:r>
          </a:p>
        </p:txBody>
      </p:sp>
      <p:sp>
        <p:nvSpPr>
          <p:cNvPr id="27" name="TextBox 26">
            <a:extLst>
              <a:ext uri="{FF2B5EF4-FFF2-40B4-BE49-F238E27FC236}">
                <a16:creationId xmlns:a16="http://schemas.microsoft.com/office/drawing/2014/main" id="{7A21474C-C149-4F6B-80DC-29AC05D9A185}"/>
              </a:ext>
            </a:extLst>
          </p:cNvPr>
          <p:cNvSpPr txBox="1"/>
          <p:nvPr/>
        </p:nvSpPr>
        <p:spPr>
          <a:xfrm>
            <a:off x="6011182" y="2495291"/>
            <a:ext cx="1872000" cy="900246"/>
          </a:xfrm>
          <a:prstGeom prst="rect">
            <a:avLst/>
          </a:prstGeom>
          <a:noFill/>
        </p:spPr>
        <p:txBody>
          <a:bodyPr wrap="square" rtlCol="0">
            <a:spAutoFit/>
          </a:bodyPr>
          <a:lstStyle/>
          <a:p>
            <a:pPr marL="171450" indent="-171450">
              <a:buFont typeface="Arial" panose="020B0604020202020204" pitchFamily="34" charset="0"/>
              <a:buChar char="•"/>
            </a:pPr>
            <a:r>
              <a:rPr lang="en-CA" sz="1050"/>
              <a:t>Well-trained and appropriately assigned staff</a:t>
            </a:r>
          </a:p>
          <a:p>
            <a:pPr marL="171450" indent="-171450">
              <a:buFont typeface="Arial" panose="020B0604020202020204" pitchFamily="34" charset="0"/>
              <a:buChar char="•"/>
            </a:pPr>
            <a:r>
              <a:rPr lang="en-CA" sz="1050"/>
              <a:t>Development of a talent improvement plan</a:t>
            </a:r>
          </a:p>
        </p:txBody>
      </p:sp>
      <p:sp>
        <p:nvSpPr>
          <p:cNvPr id="28" name="TextBox 27">
            <a:extLst>
              <a:ext uri="{FF2B5EF4-FFF2-40B4-BE49-F238E27FC236}">
                <a16:creationId xmlns:a16="http://schemas.microsoft.com/office/drawing/2014/main" id="{B22CE267-B7A1-4EDA-A836-7E0AD50D4E48}"/>
              </a:ext>
            </a:extLst>
          </p:cNvPr>
          <p:cNvSpPr txBox="1"/>
          <p:nvPr/>
        </p:nvSpPr>
        <p:spPr>
          <a:xfrm>
            <a:off x="6011964" y="3409384"/>
            <a:ext cx="1872000" cy="707886"/>
          </a:xfrm>
          <a:prstGeom prst="rect">
            <a:avLst/>
          </a:prstGeom>
          <a:noFill/>
        </p:spPr>
        <p:txBody>
          <a:bodyPr wrap="square" rtlCol="0">
            <a:spAutoFit/>
          </a:bodyPr>
          <a:lstStyle/>
          <a:p>
            <a:pPr marL="171450" indent="-171450">
              <a:buFont typeface="Arial" panose="020B0604020202020204" pitchFamily="34" charset="0"/>
              <a:buChar char="•"/>
            </a:pPr>
            <a:r>
              <a:rPr lang="en-CA" sz="1000"/>
              <a:t>Centralized activities </a:t>
            </a:r>
          </a:p>
          <a:p>
            <a:pPr marL="171450" indent="-171450">
              <a:buFont typeface="Arial" panose="020B0604020202020204" pitchFamily="34" charset="0"/>
              <a:buChar char="•"/>
            </a:pPr>
            <a:r>
              <a:rPr lang="en-CA" sz="1000"/>
              <a:t>Low-value/high-volume tasks are automated</a:t>
            </a:r>
          </a:p>
          <a:p>
            <a:pPr marL="171450" indent="-171450">
              <a:buFont typeface="Arial" panose="020B0604020202020204" pitchFamily="34" charset="0"/>
              <a:buChar char="•"/>
            </a:pPr>
            <a:r>
              <a:rPr lang="en-CA" sz="1000"/>
              <a:t>Key Performance Indicators</a:t>
            </a:r>
          </a:p>
        </p:txBody>
      </p:sp>
      <p:sp>
        <p:nvSpPr>
          <p:cNvPr id="29" name="TextBox 28">
            <a:extLst>
              <a:ext uri="{FF2B5EF4-FFF2-40B4-BE49-F238E27FC236}">
                <a16:creationId xmlns:a16="http://schemas.microsoft.com/office/drawing/2014/main" id="{C04C8865-1E0F-4406-8357-986F6A290242}"/>
              </a:ext>
            </a:extLst>
          </p:cNvPr>
          <p:cNvSpPr txBox="1"/>
          <p:nvPr/>
        </p:nvSpPr>
        <p:spPr>
          <a:xfrm>
            <a:off x="6011964" y="4351560"/>
            <a:ext cx="1872000" cy="861774"/>
          </a:xfrm>
          <a:prstGeom prst="rect">
            <a:avLst/>
          </a:prstGeom>
          <a:noFill/>
        </p:spPr>
        <p:txBody>
          <a:bodyPr wrap="square" rtlCol="0">
            <a:spAutoFit/>
          </a:bodyPr>
          <a:lstStyle/>
          <a:p>
            <a:pPr marL="171450" indent="-171450">
              <a:buFont typeface="Arial" panose="020B0604020202020204" pitchFamily="34" charset="0"/>
              <a:buChar char="•"/>
            </a:pPr>
            <a:r>
              <a:rPr lang="en-CA" sz="1000"/>
              <a:t>Integrated and automated systems</a:t>
            </a:r>
          </a:p>
          <a:p>
            <a:pPr marL="171450" indent="-171450">
              <a:buFont typeface="Arial" panose="020B0604020202020204" pitchFamily="34" charset="0"/>
              <a:buChar char="•"/>
            </a:pPr>
            <a:r>
              <a:rPr lang="en-CA" sz="1000"/>
              <a:t>Few systems with interfaces that allow real-time updates</a:t>
            </a:r>
          </a:p>
        </p:txBody>
      </p:sp>
      <p:sp>
        <p:nvSpPr>
          <p:cNvPr id="30" name="TextBox 29">
            <a:extLst>
              <a:ext uri="{FF2B5EF4-FFF2-40B4-BE49-F238E27FC236}">
                <a16:creationId xmlns:a16="http://schemas.microsoft.com/office/drawing/2014/main" id="{6CB38FAE-17C5-4622-8C5D-188AFEA30E1D}"/>
              </a:ext>
            </a:extLst>
          </p:cNvPr>
          <p:cNvSpPr txBox="1"/>
          <p:nvPr/>
        </p:nvSpPr>
        <p:spPr>
          <a:xfrm>
            <a:off x="6019588" y="5273713"/>
            <a:ext cx="1872000" cy="707886"/>
          </a:xfrm>
          <a:prstGeom prst="rect">
            <a:avLst/>
          </a:prstGeom>
          <a:noFill/>
        </p:spPr>
        <p:txBody>
          <a:bodyPr wrap="square" rtlCol="0">
            <a:spAutoFit/>
          </a:bodyPr>
          <a:lstStyle/>
          <a:p>
            <a:pPr marL="171450" indent="-171450">
              <a:buFont typeface="Arial" panose="020B0604020202020204" pitchFamily="34" charset="0"/>
              <a:buChar char="•"/>
            </a:pPr>
            <a:r>
              <a:rPr lang="en-CA" sz="1000"/>
              <a:t>Integrated policies and procedures</a:t>
            </a:r>
          </a:p>
          <a:p>
            <a:pPr marL="171450" indent="-171450">
              <a:buFont typeface="Arial" panose="020B0604020202020204" pitchFamily="34" charset="0"/>
              <a:buChar char="•"/>
            </a:pPr>
            <a:r>
              <a:rPr lang="en-CA" sz="1000"/>
              <a:t>Business owner by major workstream</a:t>
            </a:r>
          </a:p>
        </p:txBody>
      </p:sp>
      <p:sp>
        <p:nvSpPr>
          <p:cNvPr id="31" name="TextBox 30">
            <a:extLst>
              <a:ext uri="{FF2B5EF4-FFF2-40B4-BE49-F238E27FC236}">
                <a16:creationId xmlns:a16="http://schemas.microsoft.com/office/drawing/2014/main" id="{FDF54063-98CC-40AC-9DCB-92F3FFACC0A7}"/>
              </a:ext>
            </a:extLst>
          </p:cNvPr>
          <p:cNvSpPr txBox="1"/>
          <p:nvPr/>
        </p:nvSpPr>
        <p:spPr>
          <a:xfrm>
            <a:off x="7889412" y="2495291"/>
            <a:ext cx="1691112" cy="738664"/>
          </a:xfrm>
          <a:prstGeom prst="rect">
            <a:avLst/>
          </a:prstGeom>
          <a:noFill/>
        </p:spPr>
        <p:txBody>
          <a:bodyPr wrap="square" rtlCol="0">
            <a:spAutoFit/>
          </a:bodyPr>
          <a:lstStyle/>
          <a:p>
            <a:pPr marL="171450" indent="-171450">
              <a:buFont typeface="Arial" panose="020B0604020202020204" pitchFamily="34" charset="0"/>
              <a:buChar char="•"/>
            </a:pPr>
            <a:r>
              <a:rPr lang="en-CA" sz="1050"/>
              <a:t>Analytical, technology savvy staff</a:t>
            </a:r>
          </a:p>
          <a:p>
            <a:pPr marL="171450" indent="-171450">
              <a:buFont typeface="Arial" panose="020B0604020202020204" pitchFamily="34" charset="0"/>
              <a:buChar char="•"/>
            </a:pPr>
            <a:r>
              <a:rPr lang="en-CA" sz="1050"/>
              <a:t>Finance staff is a catalyst for change</a:t>
            </a:r>
          </a:p>
        </p:txBody>
      </p:sp>
      <p:sp>
        <p:nvSpPr>
          <p:cNvPr id="32" name="TextBox 31">
            <a:extLst>
              <a:ext uri="{FF2B5EF4-FFF2-40B4-BE49-F238E27FC236}">
                <a16:creationId xmlns:a16="http://schemas.microsoft.com/office/drawing/2014/main" id="{E8B50B05-71C2-42DC-932A-5020F1CF3C89}"/>
              </a:ext>
            </a:extLst>
          </p:cNvPr>
          <p:cNvSpPr txBox="1"/>
          <p:nvPr/>
        </p:nvSpPr>
        <p:spPr>
          <a:xfrm>
            <a:off x="7883964" y="3409384"/>
            <a:ext cx="1691112" cy="861774"/>
          </a:xfrm>
          <a:prstGeom prst="rect">
            <a:avLst/>
          </a:prstGeom>
          <a:noFill/>
        </p:spPr>
        <p:txBody>
          <a:bodyPr wrap="square" rtlCol="0">
            <a:spAutoFit/>
          </a:bodyPr>
          <a:lstStyle/>
          <a:p>
            <a:pPr marL="171450" indent="-171450">
              <a:buFont typeface="Arial" panose="020B0604020202020204" pitchFamily="34" charset="0"/>
              <a:buChar char="•"/>
            </a:pPr>
            <a:r>
              <a:rPr lang="en-CA" sz="1000"/>
              <a:t>Fully automated processes</a:t>
            </a:r>
          </a:p>
          <a:p>
            <a:pPr marL="171450" indent="-171450">
              <a:buFont typeface="Arial" panose="020B0604020202020204" pitchFamily="34" charset="0"/>
              <a:buChar char="•"/>
            </a:pPr>
            <a:r>
              <a:rPr lang="en-CA" sz="1000"/>
              <a:t>Use of predictive techniques to model risks and opportunities</a:t>
            </a:r>
          </a:p>
        </p:txBody>
      </p:sp>
      <p:sp>
        <p:nvSpPr>
          <p:cNvPr id="33" name="TextBox 32">
            <a:extLst>
              <a:ext uri="{FF2B5EF4-FFF2-40B4-BE49-F238E27FC236}">
                <a16:creationId xmlns:a16="http://schemas.microsoft.com/office/drawing/2014/main" id="{8551DED5-0ABB-4310-8D80-D43DD53EB413}"/>
              </a:ext>
            </a:extLst>
          </p:cNvPr>
          <p:cNvSpPr txBox="1"/>
          <p:nvPr/>
        </p:nvSpPr>
        <p:spPr>
          <a:xfrm>
            <a:off x="7883964" y="4351560"/>
            <a:ext cx="1872000" cy="553998"/>
          </a:xfrm>
          <a:prstGeom prst="rect">
            <a:avLst/>
          </a:prstGeom>
          <a:noFill/>
        </p:spPr>
        <p:txBody>
          <a:bodyPr wrap="square" rtlCol="0">
            <a:spAutoFit/>
          </a:bodyPr>
          <a:lstStyle/>
          <a:p>
            <a:pPr marL="171450" indent="-171450">
              <a:buFont typeface="Arial" panose="020B0604020202020204" pitchFamily="34" charset="0"/>
              <a:buChar char="•"/>
            </a:pPr>
            <a:r>
              <a:rPr lang="en-CA" sz="1000"/>
              <a:t>Artificial Intelligence (RPA)</a:t>
            </a:r>
          </a:p>
          <a:p>
            <a:pPr marL="171450" indent="-171450">
              <a:buFont typeface="Arial" panose="020B0604020202020204" pitchFamily="34" charset="0"/>
              <a:buChar char="•"/>
            </a:pPr>
            <a:r>
              <a:rPr lang="en-CA" sz="1000"/>
              <a:t>Machine Learning</a:t>
            </a:r>
          </a:p>
          <a:p>
            <a:pPr marL="171450" indent="-171450">
              <a:buFont typeface="Arial" panose="020B0604020202020204" pitchFamily="34" charset="0"/>
              <a:buChar char="•"/>
            </a:pPr>
            <a:r>
              <a:rPr lang="en-CA" sz="1000"/>
              <a:t>OCR</a:t>
            </a:r>
          </a:p>
        </p:txBody>
      </p:sp>
      <p:sp>
        <p:nvSpPr>
          <p:cNvPr id="34" name="TextBox 33">
            <a:extLst>
              <a:ext uri="{FF2B5EF4-FFF2-40B4-BE49-F238E27FC236}">
                <a16:creationId xmlns:a16="http://schemas.microsoft.com/office/drawing/2014/main" id="{0F959D5B-A979-415F-B6B3-16EDCAF2609F}"/>
              </a:ext>
            </a:extLst>
          </p:cNvPr>
          <p:cNvSpPr txBox="1"/>
          <p:nvPr/>
        </p:nvSpPr>
        <p:spPr>
          <a:xfrm>
            <a:off x="7883964" y="5273713"/>
            <a:ext cx="1872000" cy="400110"/>
          </a:xfrm>
          <a:prstGeom prst="rect">
            <a:avLst/>
          </a:prstGeom>
          <a:noFill/>
        </p:spPr>
        <p:txBody>
          <a:bodyPr wrap="square" rtlCol="0">
            <a:spAutoFit/>
          </a:bodyPr>
          <a:lstStyle/>
          <a:p>
            <a:pPr marL="171450" indent="-171450">
              <a:buFont typeface="Arial" panose="020B0604020202020204" pitchFamily="34" charset="0"/>
              <a:buChar char="•"/>
            </a:pPr>
            <a:r>
              <a:rPr lang="en-CA" sz="1000"/>
              <a:t>Centers-of-Excellence</a:t>
            </a:r>
          </a:p>
          <a:p>
            <a:pPr marL="171450" indent="-171450">
              <a:buFont typeface="Arial" panose="020B0604020202020204" pitchFamily="34" charset="0"/>
              <a:buChar char="•"/>
            </a:pPr>
            <a:r>
              <a:rPr lang="en-CA" sz="1000"/>
              <a:t>Optimized delivery model</a:t>
            </a:r>
          </a:p>
        </p:txBody>
      </p:sp>
      <p:sp>
        <p:nvSpPr>
          <p:cNvPr id="35" name="TextBox 34">
            <a:extLst>
              <a:ext uri="{FF2B5EF4-FFF2-40B4-BE49-F238E27FC236}">
                <a16:creationId xmlns:a16="http://schemas.microsoft.com/office/drawing/2014/main" id="{7EA58280-9364-4BB2-B752-0357D6FA77D0}"/>
              </a:ext>
            </a:extLst>
          </p:cNvPr>
          <p:cNvSpPr txBox="1"/>
          <p:nvPr/>
        </p:nvSpPr>
        <p:spPr>
          <a:xfrm>
            <a:off x="9612092" y="2495291"/>
            <a:ext cx="1691112" cy="577081"/>
          </a:xfrm>
          <a:prstGeom prst="rect">
            <a:avLst/>
          </a:prstGeom>
          <a:noFill/>
        </p:spPr>
        <p:txBody>
          <a:bodyPr wrap="square" rtlCol="0">
            <a:spAutoFit/>
          </a:bodyPr>
          <a:lstStyle/>
          <a:p>
            <a:pPr marL="171450" indent="-171450">
              <a:buFont typeface="Arial" panose="020B0604020202020204" pitchFamily="34" charset="0"/>
              <a:buChar char="•"/>
            </a:pPr>
            <a:r>
              <a:rPr lang="en-CA" sz="1050"/>
              <a:t>Talent continuous improvement plan is operational</a:t>
            </a:r>
          </a:p>
        </p:txBody>
      </p:sp>
      <p:sp>
        <p:nvSpPr>
          <p:cNvPr id="36" name="TextBox 35">
            <a:extLst>
              <a:ext uri="{FF2B5EF4-FFF2-40B4-BE49-F238E27FC236}">
                <a16:creationId xmlns:a16="http://schemas.microsoft.com/office/drawing/2014/main" id="{9B21DAA0-7724-4657-BC30-BBC833EA3449}"/>
              </a:ext>
            </a:extLst>
          </p:cNvPr>
          <p:cNvSpPr txBox="1"/>
          <p:nvPr/>
        </p:nvSpPr>
        <p:spPr>
          <a:xfrm>
            <a:off x="9612092" y="3409384"/>
            <a:ext cx="1740533" cy="553998"/>
          </a:xfrm>
          <a:prstGeom prst="rect">
            <a:avLst/>
          </a:prstGeom>
          <a:noFill/>
        </p:spPr>
        <p:txBody>
          <a:bodyPr wrap="square" rtlCol="0">
            <a:spAutoFit/>
          </a:bodyPr>
          <a:lstStyle/>
          <a:p>
            <a:pPr marL="171450" indent="-171450">
              <a:buFont typeface="Arial" panose="020B0604020202020204" pitchFamily="34" charset="0"/>
              <a:buChar char="•"/>
            </a:pPr>
            <a:r>
              <a:rPr lang="en-CA" sz="1000"/>
              <a:t>Key finance operating measures are core to finance operations</a:t>
            </a:r>
          </a:p>
        </p:txBody>
      </p:sp>
      <p:sp>
        <p:nvSpPr>
          <p:cNvPr id="37" name="TextBox 36">
            <a:extLst>
              <a:ext uri="{FF2B5EF4-FFF2-40B4-BE49-F238E27FC236}">
                <a16:creationId xmlns:a16="http://schemas.microsoft.com/office/drawing/2014/main" id="{D95C063D-1FDA-415D-832B-F882EC5246D5}"/>
              </a:ext>
            </a:extLst>
          </p:cNvPr>
          <p:cNvSpPr txBox="1"/>
          <p:nvPr/>
        </p:nvSpPr>
        <p:spPr>
          <a:xfrm>
            <a:off x="9640976" y="4351560"/>
            <a:ext cx="1740533" cy="553998"/>
          </a:xfrm>
          <a:prstGeom prst="rect">
            <a:avLst/>
          </a:prstGeom>
          <a:noFill/>
        </p:spPr>
        <p:txBody>
          <a:bodyPr wrap="square" rtlCol="0">
            <a:spAutoFit/>
          </a:bodyPr>
          <a:lstStyle/>
          <a:p>
            <a:pPr marL="171450" indent="-171450">
              <a:buFont typeface="Arial" panose="020B0604020202020204" pitchFamily="34" charset="0"/>
              <a:buChar char="•"/>
            </a:pPr>
            <a:r>
              <a:rPr lang="en-CA" sz="1000"/>
              <a:t>Strategic investments to modernize and optimize IT </a:t>
            </a:r>
          </a:p>
        </p:txBody>
      </p:sp>
      <p:sp>
        <p:nvSpPr>
          <p:cNvPr id="38" name="TextBox 37">
            <a:extLst>
              <a:ext uri="{FF2B5EF4-FFF2-40B4-BE49-F238E27FC236}">
                <a16:creationId xmlns:a16="http://schemas.microsoft.com/office/drawing/2014/main" id="{BC01E09E-730F-4C4A-900B-BB5835342B14}"/>
              </a:ext>
            </a:extLst>
          </p:cNvPr>
          <p:cNvSpPr txBox="1"/>
          <p:nvPr/>
        </p:nvSpPr>
        <p:spPr>
          <a:xfrm>
            <a:off x="9660575" y="5273713"/>
            <a:ext cx="1740533" cy="553998"/>
          </a:xfrm>
          <a:prstGeom prst="rect">
            <a:avLst/>
          </a:prstGeom>
          <a:noFill/>
        </p:spPr>
        <p:txBody>
          <a:bodyPr wrap="square" rtlCol="0">
            <a:spAutoFit/>
          </a:bodyPr>
          <a:lstStyle/>
          <a:p>
            <a:pPr marL="171450" indent="-171450">
              <a:buFont typeface="Arial" panose="020B0604020202020204" pitchFamily="34" charset="0"/>
              <a:buChar char="•"/>
            </a:pPr>
            <a:r>
              <a:rPr lang="en-CA" sz="1000"/>
              <a:t>CFO Role: Strategist and a business partner for key stakeholders </a:t>
            </a:r>
          </a:p>
        </p:txBody>
      </p:sp>
      <p:sp>
        <p:nvSpPr>
          <p:cNvPr id="49" name="Flowchart: Connector 48">
            <a:extLst>
              <a:ext uri="{FF2B5EF4-FFF2-40B4-BE49-F238E27FC236}">
                <a16:creationId xmlns:a16="http://schemas.microsoft.com/office/drawing/2014/main" id="{6C5EB685-825C-4183-8C99-D932C6B7587F}"/>
              </a:ext>
            </a:extLst>
          </p:cNvPr>
          <p:cNvSpPr/>
          <p:nvPr/>
        </p:nvSpPr>
        <p:spPr>
          <a:xfrm>
            <a:off x="299118" y="2698764"/>
            <a:ext cx="462326" cy="426574"/>
          </a:xfrm>
          <a:prstGeom prst="flowChartConnector">
            <a:avLst/>
          </a:prstGeom>
          <a:solidFill>
            <a:schemeClr val="accent1"/>
          </a:solidFill>
          <a:ln>
            <a:solidFill>
              <a:srgbClr val="FFFFFF"/>
            </a:solid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pic>
        <p:nvPicPr>
          <p:cNvPr id="45" name="Picture 4">
            <a:extLst>
              <a:ext uri="{FF2B5EF4-FFF2-40B4-BE49-F238E27FC236}">
                <a16:creationId xmlns:a16="http://schemas.microsoft.com/office/drawing/2014/main" id="{2ED4B62F-B5EA-4DD5-AE49-29DE5E1193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5331" y="2802616"/>
            <a:ext cx="288000" cy="288000"/>
          </a:xfrm>
          <a:prstGeom prst="rect">
            <a:avLst/>
          </a:prstGeom>
        </p:spPr>
      </p:pic>
      <p:grpSp>
        <p:nvGrpSpPr>
          <p:cNvPr id="54" name="Group 53">
            <a:extLst>
              <a:ext uri="{FF2B5EF4-FFF2-40B4-BE49-F238E27FC236}">
                <a16:creationId xmlns:a16="http://schemas.microsoft.com/office/drawing/2014/main" id="{236D9350-1549-43F5-9360-A70943E0C1AF}"/>
              </a:ext>
            </a:extLst>
          </p:cNvPr>
          <p:cNvGrpSpPr/>
          <p:nvPr/>
        </p:nvGrpSpPr>
        <p:grpSpPr>
          <a:xfrm>
            <a:off x="299118" y="3576657"/>
            <a:ext cx="462326" cy="426574"/>
            <a:chOff x="6286" y="3755974"/>
            <a:chExt cx="462326" cy="426574"/>
          </a:xfrm>
        </p:grpSpPr>
        <p:sp>
          <p:nvSpPr>
            <p:cNvPr id="51" name="Flowchart: Connector 50">
              <a:extLst>
                <a:ext uri="{FF2B5EF4-FFF2-40B4-BE49-F238E27FC236}">
                  <a16:creationId xmlns:a16="http://schemas.microsoft.com/office/drawing/2014/main" id="{E1B8E013-F1C9-4519-903A-1411E3CE3F95}"/>
                </a:ext>
              </a:extLst>
            </p:cNvPr>
            <p:cNvSpPr/>
            <p:nvPr/>
          </p:nvSpPr>
          <p:spPr>
            <a:xfrm>
              <a:off x="6286" y="3755974"/>
              <a:ext cx="462326" cy="426574"/>
            </a:xfrm>
            <a:prstGeom prst="flowChartConnector">
              <a:avLst/>
            </a:prstGeom>
            <a:solidFill>
              <a:srgbClr val="107F8A"/>
            </a:solidFill>
            <a:ln>
              <a:solidFill>
                <a:srgbClr val="FFFFFF"/>
              </a:solid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pic>
          <p:nvPicPr>
            <p:cNvPr id="47" name="Picture 4">
              <a:extLst>
                <a:ext uri="{FF2B5EF4-FFF2-40B4-BE49-F238E27FC236}">
                  <a16:creationId xmlns:a16="http://schemas.microsoft.com/office/drawing/2014/main" id="{23CE3669-5DBE-40F7-8A75-52E688872E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185" y="3825261"/>
              <a:ext cx="288000" cy="288000"/>
            </a:xfrm>
            <a:prstGeom prst="rect">
              <a:avLst/>
            </a:prstGeom>
          </p:spPr>
        </p:pic>
      </p:grpSp>
      <p:grpSp>
        <p:nvGrpSpPr>
          <p:cNvPr id="55" name="Group 54">
            <a:extLst>
              <a:ext uri="{FF2B5EF4-FFF2-40B4-BE49-F238E27FC236}">
                <a16:creationId xmlns:a16="http://schemas.microsoft.com/office/drawing/2014/main" id="{9F5A321D-9C50-4DC8-BC42-51742B74CD2F}"/>
              </a:ext>
            </a:extLst>
          </p:cNvPr>
          <p:cNvGrpSpPr/>
          <p:nvPr/>
        </p:nvGrpSpPr>
        <p:grpSpPr>
          <a:xfrm>
            <a:off x="299118" y="4405069"/>
            <a:ext cx="462326" cy="426574"/>
            <a:chOff x="25194" y="4623994"/>
            <a:chExt cx="462326" cy="426574"/>
          </a:xfrm>
        </p:grpSpPr>
        <p:sp>
          <p:nvSpPr>
            <p:cNvPr id="52" name="Flowchart: Connector 51">
              <a:extLst>
                <a:ext uri="{FF2B5EF4-FFF2-40B4-BE49-F238E27FC236}">
                  <a16:creationId xmlns:a16="http://schemas.microsoft.com/office/drawing/2014/main" id="{4972E733-F693-4E43-8CF3-A226EE368713}"/>
                </a:ext>
              </a:extLst>
            </p:cNvPr>
            <p:cNvSpPr/>
            <p:nvPr/>
          </p:nvSpPr>
          <p:spPr>
            <a:xfrm>
              <a:off x="25194" y="4623994"/>
              <a:ext cx="462326" cy="426574"/>
            </a:xfrm>
            <a:prstGeom prst="flowChartConnector">
              <a:avLst/>
            </a:prstGeom>
            <a:solidFill>
              <a:srgbClr val="7A9696"/>
            </a:solidFill>
            <a:ln>
              <a:solidFill>
                <a:srgbClr val="FFFFFF"/>
              </a:solid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pic>
          <p:nvPicPr>
            <p:cNvPr id="48" name="Picture 12">
              <a:extLst>
                <a:ext uri="{FF2B5EF4-FFF2-40B4-BE49-F238E27FC236}">
                  <a16:creationId xmlns:a16="http://schemas.microsoft.com/office/drawing/2014/main" id="{27A9C782-FE46-4FD5-9711-DE4C94CFB9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2357" y="4693281"/>
              <a:ext cx="288000" cy="288000"/>
            </a:xfrm>
            <a:prstGeom prst="rect">
              <a:avLst/>
            </a:prstGeom>
          </p:spPr>
        </p:pic>
      </p:grpSp>
      <p:grpSp>
        <p:nvGrpSpPr>
          <p:cNvPr id="57" name="Group 56">
            <a:extLst>
              <a:ext uri="{FF2B5EF4-FFF2-40B4-BE49-F238E27FC236}">
                <a16:creationId xmlns:a16="http://schemas.microsoft.com/office/drawing/2014/main" id="{D0E7D2B3-B61D-4C79-8F88-FBDF570A47E2}"/>
              </a:ext>
            </a:extLst>
          </p:cNvPr>
          <p:cNvGrpSpPr/>
          <p:nvPr/>
        </p:nvGrpSpPr>
        <p:grpSpPr>
          <a:xfrm>
            <a:off x="299118" y="5378114"/>
            <a:ext cx="462326" cy="426574"/>
            <a:chOff x="490160" y="6180312"/>
            <a:chExt cx="462326" cy="426574"/>
          </a:xfrm>
        </p:grpSpPr>
        <p:sp>
          <p:nvSpPr>
            <p:cNvPr id="53" name="Flowchart: Connector 52">
              <a:extLst>
                <a:ext uri="{FF2B5EF4-FFF2-40B4-BE49-F238E27FC236}">
                  <a16:creationId xmlns:a16="http://schemas.microsoft.com/office/drawing/2014/main" id="{112BE74D-85B8-4F32-83B0-B63A48338E30}"/>
                </a:ext>
              </a:extLst>
            </p:cNvPr>
            <p:cNvSpPr/>
            <p:nvPr/>
          </p:nvSpPr>
          <p:spPr>
            <a:xfrm>
              <a:off x="490160" y="6180312"/>
              <a:ext cx="462326" cy="426574"/>
            </a:xfrm>
            <a:prstGeom prst="flowChartConnector">
              <a:avLst/>
            </a:prstGeom>
            <a:solidFill>
              <a:srgbClr val="EF5A27"/>
            </a:solidFill>
            <a:ln>
              <a:solidFill>
                <a:srgbClr val="FFFFFF"/>
              </a:solid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pic>
          <p:nvPicPr>
            <p:cNvPr id="46" name="Picture 28">
              <a:extLst>
                <a:ext uri="{FF2B5EF4-FFF2-40B4-BE49-F238E27FC236}">
                  <a16:creationId xmlns:a16="http://schemas.microsoft.com/office/drawing/2014/main" id="{05617B45-D53A-401B-84DC-A310A5650E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7323" y="6249599"/>
              <a:ext cx="288000" cy="288000"/>
            </a:xfrm>
            <a:prstGeom prst="rect">
              <a:avLst/>
            </a:prstGeom>
          </p:spPr>
        </p:pic>
      </p:grpSp>
      <p:sp>
        <p:nvSpPr>
          <p:cNvPr id="92" name="Text Placeholder 1">
            <a:extLst>
              <a:ext uri="{FF2B5EF4-FFF2-40B4-BE49-F238E27FC236}">
                <a16:creationId xmlns:a16="http://schemas.microsoft.com/office/drawing/2014/main" id="{B04F0F7C-9537-4EEA-AAE4-BB0B98C4BF55}"/>
              </a:ext>
            </a:extLst>
          </p:cNvPr>
          <p:cNvSpPr txBox="1">
            <a:spLocks/>
          </p:cNvSpPr>
          <p:nvPr/>
        </p:nvSpPr>
        <p:spPr>
          <a:xfrm>
            <a:off x="299118" y="764279"/>
            <a:ext cx="10538331" cy="312008"/>
          </a:xfrm>
          <a:prstGeom prst="rect">
            <a:avLst/>
          </a:prstGeom>
        </p:spPr>
        <p:txBody>
          <a:bodyPr/>
          <a:lstStyle>
            <a:lvl1pPr marL="277200" indent="-277200" algn="l" defTabSz="457200" rtl="0" eaLnBrk="1" latinLnBrk="0" hangingPunct="1">
              <a:lnSpc>
                <a:spcPct val="110000"/>
              </a:lnSpc>
              <a:spcBef>
                <a:spcPts val="900"/>
              </a:spcBef>
              <a:buClrTx/>
              <a:buSzPct val="100000"/>
              <a:buFont typeface="Arial" panose="020B0604020202020204" pitchFamily="34" charset="0"/>
              <a:buChar char="•"/>
              <a:defRPr lang="en-CA" sz="260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685800" indent="-228600" algn="l" defTabSz="914400" rtl="0" eaLnBrk="1" latinLnBrk="0" hangingPunct="1">
              <a:lnSpc>
                <a:spcPct val="110000"/>
              </a:lnSpc>
              <a:spcBef>
                <a:spcPts val="600"/>
              </a:spcBef>
              <a:buClrTx/>
              <a:buSzPct val="90000"/>
              <a:buFont typeface="Arial" panose="020B0604020202020204" pitchFamily="34" charset="0"/>
              <a:buChar char="•"/>
              <a:defRPr sz="2200" kern="1200">
                <a:solidFill>
                  <a:schemeClr val="tx1"/>
                </a:solidFill>
                <a:latin typeface="+mn-lt"/>
                <a:ea typeface="Segoe UI Light" panose="020B0502040204020203" pitchFamily="34" charset="0"/>
                <a:cs typeface="Segoe UI Light" panose="020B0502040204020203" pitchFamily="34" charset="0"/>
              </a:defRPr>
            </a:lvl2pPr>
            <a:lvl3pPr marL="1143000" indent="-228600" algn="l" defTabSz="914400" rtl="0" eaLnBrk="1" latinLnBrk="0" hangingPunct="1">
              <a:lnSpc>
                <a:spcPct val="110000"/>
              </a:lnSpc>
              <a:spcBef>
                <a:spcPts val="600"/>
              </a:spcBef>
              <a:buClrTx/>
              <a:buFont typeface="Arial" panose="020B0604020202020204" pitchFamily="34" charset="0"/>
              <a:buChar char="•"/>
              <a:defRPr sz="2000" kern="1200">
                <a:solidFill>
                  <a:schemeClr val="tx1"/>
                </a:solidFill>
                <a:latin typeface="+mn-lt"/>
                <a:ea typeface="Segoe UI Light" panose="020B0502040204020203" pitchFamily="34" charset="0"/>
                <a:cs typeface="Segoe UI Light" panose="020B0502040204020203" pitchFamily="34" charset="0"/>
              </a:defRPr>
            </a:lvl3pPr>
            <a:lvl4pPr marL="1600200" indent="-2286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Segoe UI Light" panose="020B0502040204020203" pitchFamily="34" charset="0"/>
                <a:cs typeface="Segoe UI Light" panose="020B0502040204020203" pitchFamily="34" charset="0"/>
              </a:defRPr>
            </a:lvl4pPr>
            <a:lvl5pPr marL="2057400" indent="-228600" algn="l" defTabSz="914400" rtl="0" eaLnBrk="1" latinLnBrk="0" hangingPunct="1">
              <a:lnSpc>
                <a:spcPct val="110000"/>
              </a:lnSpc>
              <a:spcBef>
                <a:spcPts val="600"/>
              </a:spcBef>
              <a:buClrTx/>
              <a:buFont typeface="Arial" panose="020B0604020202020204" pitchFamily="34" charset="0"/>
              <a:buChar char="•"/>
              <a:defRPr sz="1600" kern="1200">
                <a:solidFill>
                  <a:schemeClr val="tx1"/>
                </a:solidFill>
                <a:latin typeface="+mn-lt"/>
                <a:ea typeface="Segoe UI Light" panose="020B0502040204020203" pitchFamily="34" charset="0"/>
                <a:cs typeface="Segoe UI Light"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1600">
                <a:solidFill>
                  <a:schemeClr val="accent5"/>
                </a:solidFill>
                <a:latin typeface="+mj-lt"/>
                <a:cs typeface="Segoe UI Semibold" panose="020B0702040204020203" pitchFamily="34" charset="0"/>
              </a:rPr>
              <a:t>Maturity levels provide finance executives with a qualitative assessment of the current state of operations and the opportunity to move the needle to an ideal state. This could be used as a benchmarking tool, evaluation at the onset prior to implementation then periodic evaluations to test progress withing the matrix.</a:t>
            </a:r>
          </a:p>
        </p:txBody>
      </p:sp>
      <p:sp>
        <p:nvSpPr>
          <p:cNvPr id="93" name="TextBox 92">
            <a:extLst>
              <a:ext uri="{FF2B5EF4-FFF2-40B4-BE49-F238E27FC236}">
                <a16:creationId xmlns:a16="http://schemas.microsoft.com/office/drawing/2014/main" id="{DE5FEF48-0877-47B9-8817-8F069BE1EC05}"/>
              </a:ext>
            </a:extLst>
          </p:cNvPr>
          <p:cNvSpPr txBox="1"/>
          <p:nvPr/>
        </p:nvSpPr>
        <p:spPr>
          <a:xfrm>
            <a:off x="2192533" y="6122029"/>
            <a:ext cx="1397418" cy="246221"/>
          </a:xfrm>
          <a:prstGeom prst="rect">
            <a:avLst/>
          </a:prstGeom>
          <a:solidFill>
            <a:srgbClr val="FFFFFF"/>
          </a:solidFill>
        </p:spPr>
        <p:txBody>
          <a:bodyPr wrap="square" rtlCol="0">
            <a:spAutoFit/>
          </a:bodyPr>
          <a:lstStyle/>
          <a:p>
            <a:pPr algn="ctr"/>
            <a:r>
              <a:rPr lang="en-CA" sz="1000"/>
              <a:t>Not desired</a:t>
            </a:r>
          </a:p>
        </p:txBody>
      </p:sp>
      <p:sp>
        <p:nvSpPr>
          <p:cNvPr id="94" name="TextBox 93">
            <a:extLst>
              <a:ext uri="{FF2B5EF4-FFF2-40B4-BE49-F238E27FC236}">
                <a16:creationId xmlns:a16="http://schemas.microsoft.com/office/drawing/2014/main" id="{485F6948-8139-4C66-85A1-93E937E111EE}"/>
              </a:ext>
            </a:extLst>
          </p:cNvPr>
          <p:cNvSpPr txBox="1"/>
          <p:nvPr/>
        </p:nvSpPr>
        <p:spPr>
          <a:xfrm>
            <a:off x="6738410" y="6122029"/>
            <a:ext cx="499143" cy="246221"/>
          </a:xfrm>
          <a:prstGeom prst="rect">
            <a:avLst/>
          </a:prstGeom>
          <a:solidFill>
            <a:srgbClr val="FFFFFF"/>
          </a:solidFill>
        </p:spPr>
        <p:txBody>
          <a:bodyPr wrap="square" rtlCol="0">
            <a:spAutoFit/>
          </a:bodyPr>
          <a:lstStyle/>
          <a:p>
            <a:pPr algn="ctr"/>
            <a:r>
              <a:rPr lang="en-CA" sz="1000"/>
              <a:t>Ideal</a:t>
            </a:r>
            <a:r>
              <a:rPr lang="en-CA" sz="1000" baseline="30000"/>
              <a:t>1</a:t>
            </a:r>
          </a:p>
        </p:txBody>
      </p:sp>
      <p:sp>
        <p:nvSpPr>
          <p:cNvPr id="95" name="TextBox 94">
            <a:extLst>
              <a:ext uri="{FF2B5EF4-FFF2-40B4-BE49-F238E27FC236}">
                <a16:creationId xmlns:a16="http://schemas.microsoft.com/office/drawing/2014/main" id="{B60F1D26-D58A-42B5-AA0E-26184CF8D978}"/>
              </a:ext>
            </a:extLst>
          </p:cNvPr>
          <p:cNvSpPr txBox="1"/>
          <p:nvPr/>
        </p:nvSpPr>
        <p:spPr>
          <a:xfrm>
            <a:off x="9735753" y="6122029"/>
            <a:ext cx="1397418" cy="246221"/>
          </a:xfrm>
          <a:prstGeom prst="rect">
            <a:avLst/>
          </a:prstGeom>
          <a:noFill/>
        </p:spPr>
        <p:txBody>
          <a:bodyPr wrap="square" rtlCol="0">
            <a:spAutoFit/>
          </a:bodyPr>
          <a:lstStyle/>
          <a:p>
            <a:pPr algn="ctr"/>
            <a:r>
              <a:rPr lang="en-CA" sz="1000"/>
              <a:t>Restricted</a:t>
            </a:r>
            <a:r>
              <a:rPr lang="en-CA" sz="1000" baseline="30000"/>
              <a:t>2</a:t>
            </a:r>
          </a:p>
        </p:txBody>
      </p:sp>
      <p:sp>
        <p:nvSpPr>
          <p:cNvPr id="96" name="Isosceles Triangle 95">
            <a:extLst>
              <a:ext uri="{FF2B5EF4-FFF2-40B4-BE49-F238E27FC236}">
                <a16:creationId xmlns:a16="http://schemas.microsoft.com/office/drawing/2014/main" id="{E8DB01A2-603D-4E2F-9F3F-C452AF16C599}"/>
              </a:ext>
            </a:extLst>
          </p:cNvPr>
          <p:cNvSpPr/>
          <p:nvPr/>
        </p:nvSpPr>
        <p:spPr>
          <a:xfrm>
            <a:off x="2808511" y="5974190"/>
            <a:ext cx="165463" cy="147606"/>
          </a:xfrm>
          <a:prstGeom prst="triangle">
            <a:avLst/>
          </a:prstGeom>
          <a:solidFill>
            <a:srgbClr val="C00000"/>
          </a:solidFill>
          <a:ln>
            <a:no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sp>
        <p:nvSpPr>
          <p:cNvPr id="97" name="Isosceles Triangle 96">
            <a:extLst>
              <a:ext uri="{FF2B5EF4-FFF2-40B4-BE49-F238E27FC236}">
                <a16:creationId xmlns:a16="http://schemas.microsoft.com/office/drawing/2014/main" id="{4E0DCE9F-62EE-42D5-AB23-BA16E79EDA27}"/>
              </a:ext>
            </a:extLst>
          </p:cNvPr>
          <p:cNvSpPr/>
          <p:nvPr/>
        </p:nvSpPr>
        <p:spPr>
          <a:xfrm>
            <a:off x="6905250" y="5974190"/>
            <a:ext cx="165463" cy="147606"/>
          </a:xfrm>
          <a:prstGeom prst="triangle">
            <a:avLst/>
          </a:prstGeom>
          <a:solidFill>
            <a:schemeClr val="accent2">
              <a:lumMod val="90000"/>
              <a:lumOff val="10000"/>
            </a:schemeClr>
          </a:solidFill>
          <a:ln>
            <a:no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sp>
        <p:nvSpPr>
          <p:cNvPr id="98" name="Isosceles Triangle 97">
            <a:extLst>
              <a:ext uri="{FF2B5EF4-FFF2-40B4-BE49-F238E27FC236}">
                <a16:creationId xmlns:a16="http://schemas.microsoft.com/office/drawing/2014/main" id="{ADFD27AE-025B-4B61-A7AC-FA28D58FCE08}"/>
              </a:ext>
            </a:extLst>
          </p:cNvPr>
          <p:cNvSpPr/>
          <p:nvPr/>
        </p:nvSpPr>
        <p:spPr>
          <a:xfrm>
            <a:off x="10351731" y="5974190"/>
            <a:ext cx="165463" cy="147606"/>
          </a:xfrm>
          <a:prstGeom prst="triangle">
            <a:avLst/>
          </a:prstGeom>
          <a:solidFill>
            <a:schemeClr val="tx1"/>
          </a:solidFill>
          <a:ln>
            <a:noFill/>
          </a:ln>
        </p:spPr>
        <p:txBody>
          <a:bodyPr wrap="square" rtlCol="0" anchor="ctr">
            <a:noAutofit/>
          </a:bodyPr>
          <a:lstStyle/>
          <a:p>
            <a:pPr algn="ctr"/>
            <a:endParaRPr lang="en-CA" sz="1600" b="1">
              <a:solidFill>
                <a:schemeClr val="bg1"/>
              </a:solidFill>
              <a:latin typeface="+mj-lt"/>
              <a:ea typeface="Corbel" charset="0"/>
              <a:cs typeface="Corbel" charset="0"/>
            </a:endParaRPr>
          </a:p>
        </p:txBody>
      </p:sp>
      <p:sp>
        <p:nvSpPr>
          <p:cNvPr id="102" name="TextBox 101">
            <a:extLst>
              <a:ext uri="{FF2B5EF4-FFF2-40B4-BE49-F238E27FC236}">
                <a16:creationId xmlns:a16="http://schemas.microsoft.com/office/drawing/2014/main" id="{1F6CD88D-F0D3-4268-AEC7-EDB98D711ABF}"/>
              </a:ext>
            </a:extLst>
          </p:cNvPr>
          <p:cNvSpPr txBox="1"/>
          <p:nvPr/>
        </p:nvSpPr>
        <p:spPr>
          <a:xfrm>
            <a:off x="299118" y="6374643"/>
            <a:ext cx="10795952" cy="338554"/>
          </a:xfrm>
          <a:prstGeom prst="rect">
            <a:avLst/>
          </a:prstGeom>
          <a:noFill/>
        </p:spPr>
        <p:txBody>
          <a:bodyPr wrap="square" rtlCol="0">
            <a:spAutoFit/>
          </a:bodyPr>
          <a:lstStyle/>
          <a:p>
            <a:r>
              <a:rPr lang="en-CA" sz="800"/>
              <a:t>1:  A Level 3 maturity is ideal for small to mid-sized enterprises looking to modernize their operations. Levels 4 and 5 may not be suitable, and generate diminishing returns based on the required investment</a:t>
            </a:r>
          </a:p>
          <a:p>
            <a:r>
              <a:rPr lang="en-CA" sz="800"/>
              <a:t>2: Restricted  refers to a level that can mostly be achieved for certain sub-processes, as opposed to the entire Finance organization</a:t>
            </a:r>
          </a:p>
        </p:txBody>
      </p:sp>
      <p:sp>
        <p:nvSpPr>
          <p:cNvPr id="105" name="Slide Number Placeholder 3">
            <a:extLst>
              <a:ext uri="{FF2B5EF4-FFF2-40B4-BE49-F238E27FC236}">
                <a16:creationId xmlns:a16="http://schemas.microsoft.com/office/drawing/2014/main" id="{3D80413F-0838-4524-8DF5-1F90C76A4F0A}"/>
              </a:ext>
            </a:extLst>
          </p:cNvPr>
          <p:cNvSpPr>
            <a:spLocks noGrp="1"/>
          </p:cNvSpPr>
          <p:nvPr>
            <p:ph type="sldNum" sz="quarter" idx="10"/>
          </p:nvPr>
        </p:nvSpPr>
        <p:spPr>
          <a:xfrm>
            <a:off x="11556001" y="6362793"/>
            <a:ext cx="499143" cy="249720"/>
          </a:xfrm>
        </p:spPr>
        <p:txBody>
          <a:bodyPr/>
          <a:lstStyle/>
          <a:p>
            <a:fld id="{524D1A82-BAD5-4898-8C77-C821410AB1EA}" type="slidenum">
              <a:rPr lang="en-CA" smtClean="0"/>
              <a:t>56</a:t>
            </a:fld>
            <a:endParaRPr lang="en-CA"/>
          </a:p>
        </p:txBody>
      </p:sp>
      <p:graphicFrame>
        <p:nvGraphicFramePr>
          <p:cNvPr id="56" name="Chart 55">
            <a:extLst>
              <a:ext uri="{FF2B5EF4-FFF2-40B4-BE49-F238E27FC236}">
                <a16:creationId xmlns:a16="http://schemas.microsoft.com/office/drawing/2014/main" id="{47FAD708-0F9A-4B5F-8598-AAC125E094F4}"/>
              </a:ext>
            </a:extLst>
          </p:cNvPr>
          <p:cNvGraphicFramePr>
            <a:graphicFrameLocks/>
          </p:cNvGraphicFramePr>
          <p:nvPr>
            <p:extLst>
              <p:ext uri="{D42A27DB-BD31-4B8C-83A1-F6EECF244321}">
                <p14:modId xmlns:p14="http://schemas.microsoft.com/office/powerpoint/2010/main" val="1921933519"/>
              </p:ext>
            </p:extLst>
          </p:nvPr>
        </p:nvGraphicFramePr>
        <p:xfrm>
          <a:off x="-1657819" y="1915995"/>
          <a:ext cx="13172836" cy="440254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00310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22C418-34A0-4846-AF8F-8E74559900B3}"/>
              </a:ext>
            </a:extLst>
          </p:cNvPr>
          <p:cNvSpPr>
            <a:spLocks noGrp="1"/>
          </p:cNvSpPr>
          <p:nvPr>
            <p:ph type="body" idx="1"/>
          </p:nvPr>
        </p:nvSpPr>
        <p:spPr>
          <a:xfrm>
            <a:off x="556142" y="794469"/>
            <a:ext cx="10915637" cy="312008"/>
          </a:xfrm>
        </p:spPr>
        <p:txBody>
          <a:bodyPr/>
          <a:lstStyle/>
          <a:p>
            <a:r>
              <a:rPr lang="en-US"/>
              <a:t>Proposed Approach to Evaluate Progress Through Implementation</a:t>
            </a:r>
          </a:p>
        </p:txBody>
      </p:sp>
      <p:sp>
        <p:nvSpPr>
          <p:cNvPr id="98" name="Title 3">
            <a:extLst>
              <a:ext uri="{FF2B5EF4-FFF2-40B4-BE49-F238E27FC236}">
                <a16:creationId xmlns:a16="http://schemas.microsoft.com/office/drawing/2014/main" id="{BD79E9D4-66F2-7A4E-B5A5-B1FBC92383BC}"/>
              </a:ext>
            </a:extLst>
          </p:cNvPr>
          <p:cNvSpPr>
            <a:spLocks noGrp="1"/>
          </p:cNvSpPr>
          <p:nvPr>
            <p:ph type="title"/>
          </p:nvPr>
        </p:nvSpPr>
        <p:spPr>
          <a:xfrm>
            <a:off x="565681" y="337135"/>
            <a:ext cx="10913050" cy="443198"/>
          </a:xfrm>
        </p:spPr>
        <p:txBody>
          <a:bodyPr/>
          <a:lstStyle/>
          <a:p>
            <a:r>
              <a:rPr lang="en-US"/>
              <a:t>Finance Operations Maturity Level Assessment</a:t>
            </a:r>
          </a:p>
        </p:txBody>
      </p:sp>
      <p:sp>
        <p:nvSpPr>
          <p:cNvPr id="47" name="Slide Number Placeholder 3">
            <a:extLst>
              <a:ext uri="{FF2B5EF4-FFF2-40B4-BE49-F238E27FC236}">
                <a16:creationId xmlns:a16="http://schemas.microsoft.com/office/drawing/2014/main" id="{15CDDA6A-2B14-4BE7-91C4-ADCD67004F65}"/>
              </a:ext>
            </a:extLst>
          </p:cNvPr>
          <p:cNvSpPr>
            <a:spLocks noGrp="1"/>
          </p:cNvSpPr>
          <p:nvPr>
            <p:ph type="sldNum" sz="quarter" idx="10"/>
          </p:nvPr>
        </p:nvSpPr>
        <p:spPr>
          <a:xfrm>
            <a:off x="11467701" y="5799878"/>
            <a:ext cx="499143" cy="249720"/>
          </a:xfrm>
        </p:spPr>
        <p:txBody>
          <a:bodyPr/>
          <a:lstStyle/>
          <a:p>
            <a:fld id="{524D1A82-BAD5-4898-8C77-C821410AB1EA}" type="slidenum">
              <a:rPr lang="en-CA" smtClean="0"/>
              <a:t>57</a:t>
            </a:fld>
            <a:endParaRPr lang="en-CA"/>
          </a:p>
        </p:txBody>
      </p:sp>
      <p:sp>
        <p:nvSpPr>
          <p:cNvPr id="30" name="TextBox 29">
            <a:extLst>
              <a:ext uri="{FF2B5EF4-FFF2-40B4-BE49-F238E27FC236}">
                <a16:creationId xmlns:a16="http://schemas.microsoft.com/office/drawing/2014/main" id="{74108E64-2D55-504C-AB50-17E7FE1E9EB3}"/>
              </a:ext>
            </a:extLst>
          </p:cNvPr>
          <p:cNvSpPr txBox="1"/>
          <p:nvPr/>
        </p:nvSpPr>
        <p:spPr>
          <a:xfrm>
            <a:off x="1493862" y="3661693"/>
            <a:ext cx="1712912" cy="1570834"/>
          </a:xfrm>
          <a:prstGeom prst="rect">
            <a:avLst/>
          </a:prstGeom>
          <a:noFill/>
        </p:spPr>
        <p:txBody>
          <a:bodyPr wrap="square" rtlCol="0">
            <a:noAutofit/>
          </a:bodyPr>
          <a:lstStyle/>
          <a:p>
            <a:pPr algn="ctr">
              <a:spcBef>
                <a:spcPts val="600"/>
              </a:spcBef>
            </a:pPr>
            <a:r>
              <a:rPr lang="en-CA" sz="1600" b="1">
                <a:latin typeface="+mj-lt"/>
              </a:rPr>
              <a:t>1. Assess Starting Point</a:t>
            </a:r>
          </a:p>
          <a:p>
            <a:pPr algn="ctr">
              <a:spcBef>
                <a:spcPts val="600"/>
              </a:spcBef>
            </a:pPr>
            <a:r>
              <a:rPr lang="en-US" sz="1200"/>
              <a:t>Conducting an initial assessment to ensure that you are able to track progress and evaluate successes along the way.</a:t>
            </a:r>
            <a:endParaRPr lang="en-CA" sz="1200"/>
          </a:p>
        </p:txBody>
      </p:sp>
      <p:sp>
        <p:nvSpPr>
          <p:cNvPr id="31" name="TextBox 30">
            <a:extLst>
              <a:ext uri="{FF2B5EF4-FFF2-40B4-BE49-F238E27FC236}">
                <a16:creationId xmlns:a16="http://schemas.microsoft.com/office/drawing/2014/main" id="{526863F2-D6F5-E646-9EB4-19D0877C1C42}"/>
              </a:ext>
            </a:extLst>
          </p:cNvPr>
          <p:cNvSpPr txBox="1"/>
          <p:nvPr/>
        </p:nvSpPr>
        <p:spPr>
          <a:xfrm>
            <a:off x="3796134" y="3661693"/>
            <a:ext cx="1712912" cy="1570834"/>
          </a:xfrm>
          <a:prstGeom prst="rect">
            <a:avLst/>
          </a:prstGeom>
          <a:noFill/>
        </p:spPr>
        <p:txBody>
          <a:bodyPr wrap="square" lIns="91440" tIns="45720" rIns="91440" bIns="45720" rtlCol="0" anchor="t">
            <a:noAutofit/>
          </a:bodyPr>
          <a:lstStyle/>
          <a:p>
            <a:pPr algn="ctr">
              <a:spcBef>
                <a:spcPts val="600"/>
              </a:spcBef>
            </a:pPr>
            <a:r>
              <a:rPr lang="en-CA" sz="1600" b="1">
                <a:latin typeface="+mj-lt"/>
              </a:rPr>
              <a:t>2. Second Assessment</a:t>
            </a:r>
          </a:p>
          <a:p>
            <a:pPr algn="ctr">
              <a:spcBef>
                <a:spcPts val="600"/>
              </a:spcBef>
            </a:pPr>
            <a:r>
              <a:rPr lang="en-US" sz="1200"/>
              <a:t>Following the implementation of the first Process (i.e., Budget), evaluate the  progress using the Maturity Level Matrix.</a:t>
            </a:r>
            <a:endParaRPr lang="en-CA" sz="1200"/>
          </a:p>
        </p:txBody>
      </p:sp>
      <p:sp>
        <p:nvSpPr>
          <p:cNvPr id="35" name="TextBox 34">
            <a:extLst>
              <a:ext uri="{FF2B5EF4-FFF2-40B4-BE49-F238E27FC236}">
                <a16:creationId xmlns:a16="http://schemas.microsoft.com/office/drawing/2014/main" id="{419AE3D7-72AD-EF4F-AE0B-39631BBB2F01}"/>
              </a:ext>
            </a:extLst>
          </p:cNvPr>
          <p:cNvSpPr txBox="1"/>
          <p:nvPr/>
        </p:nvSpPr>
        <p:spPr>
          <a:xfrm>
            <a:off x="6026037" y="3661693"/>
            <a:ext cx="1927994" cy="1570834"/>
          </a:xfrm>
          <a:prstGeom prst="rect">
            <a:avLst/>
          </a:prstGeom>
          <a:noFill/>
        </p:spPr>
        <p:txBody>
          <a:bodyPr wrap="square" lIns="91440" tIns="45720" rIns="91440" bIns="45720" rtlCol="0" anchor="t">
            <a:noAutofit/>
          </a:bodyPr>
          <a:lstStyle/>
          <a:p>
            <a:pPr algn="ctr">
              <a:spcBef>
                <a:spcPts val="600"/>
              </a:spcBef>
            </a:pPr>
            <a:r>
              <a:rPr lang="en-CA" sz="1600" b="1">
                <a:latin typeface="+mj-lt"/>
              </a:rPr>
              <a:t>3. Third Assessment</a:t>
            </a:r>
          </a:p>
          <a:p>
            <a:pPr algn="ctr">
              <a:spcBef>
                <a:spcPts val="600"/>
              </a:spcBef>
            </a:pPr>
            <a:r>
              <a:rPr lang="en-US" sz="1200"/>
              <a:t>The third assessment can be conducted at the end of a period: this will reflect the implementation of several processes and the progress made.</a:t>
            </a:r>
            <a:endParaRPr lang="en-CA" sz="1200"/>
          </a:p>
        </p:txBody>
      </p:sp>
      <p:sp>
        <p:nvSpPr>
          <p:cNvPr id="39" name="TextBox 38">
            <a:extLst>
              <a:ext uri="{FF2B5EF4-FFF2-40B4-BE49-F238E27FC236}">
                <a16:creationId xmlns:a16="http://schemas.microsoft.com/office/drawing/2014/main" id="{819B9186-B57F-5341-9350-53E445E62F80}"/>
              </a:ext>
            </a:extLst>
          </p:cNvPr>
          <p:cNvSpPr txBox="1"/>
          <p:nvPr/>
        </p:nvSpPr>
        <p:spPr>
          <a:xfrm>
            <a:off x="8140706" y="3661693"/>
            <a:ext cx="2290612" cy="1570834"/>
          </a:xfrm>
          <a:prstGeom prst="rect">
            <a:avLst/>
          </a:prstGeom>
          <a:noFill/>
        </p:spPr>
        <p:txBody>
          <a:bodyPr wrap="square" lIns="91440" tIns="45720" rIns="91440" bIns="45720" rtlCol="0" anchor="t">
            <a:noAutofit/>
          </a:bodyPr>
          <a:lstStyle/>
          <a:p>
            <a:pPr algn="ctr">
              <a:spcBef>
                <a:spcPts val="600"/>
              </a:spcBef>
            </a:pPr>
            <a:r>
              <a:rPr lang="en-CA" sz="1600" b="1">
                <a:latin typeface="+mj-lt"/>
              </a:rPr>
              <a:t>4. End of Year Assessment</a:t>
            </a:r>
          </a:p>
          <a:p>
            <a:pPr algn="ctr">
              <a:spcBef>
                <a:spcPts val="600"/>
              </a:spcBef>
            </a:pPr>
            <a:r>
              <a:rPr lang="en-US" sz="1200"/>
              <a:t>Following the first year of implementation, a final assessment of where you stand in the maturity index would be beneficial to evaluate the success of implementation and changes. </a:t>
            </a:r>
            <a:endParaRPr lang="en-CA" sz="1200"/>
          </a:p>
        </p:txBody>
      </p:sp>
      <p:sp>
        <p:nvSpPr>
          <p:cNvPr id="48" name="Arc 47">
            <a:extLst>
              <a:ext uri="{FF2B5EF4-FFF2-40B4-BE49-F238E27FC236}">
                <a16:creationId xmlns:a16="http://schemas.microsoft.com/office/drawing/2014/main" id="{2DED1567-662F-40CB-9E00-A451E098D3A0}"/>
              </a:ext>
            </a:extLst>
          </p:cNvPr>
          <p:cNvSpPr>
            <a:spLocks noChangeAspect="1"/>
          </p:cNvSpPr>
          <p:nvPr/>
        </p:nvSpPr>
        <p:spPr>
          <a:xfrm rot="5400000">
            <a:off x="1505012" y="1325385"/>
            <a:ext cx="1682497" cy="1682496"/>
          </a:xfrm>
          <a:prstGeom prst="arc">
            <a:avLst>
              <a:gd name="adj1" fmla="val 16183175"/>
              <a:gd name="adj2" fmla="val 5393033"/>
            </a:avLst>
          </a:prstGeom>
          <a:ln w="19050" cap="rnd">
            <a:solidFill>
              <a:schemeClr val="bg1">
                <a:lumMod val="7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49" name="Group 48">
            <a:extLst>
              <a:ext uri="{FF2B5EF4-FFF2-40B4-BE49-F238E27FC236}">
                <a16:creationId xmlns:a16="http://schemas.microsoft.com/office/drawing/2014/main" id="{34676C3F-4887-4722-AFDE-0E838D9EFD89}"/>
              </a:ext>
            </a:extLst>
          </p:cNvPr>
          <p:cNvGrpSpPr>
            <a:grpSpLocks noChangeAspect="1"/>
          </p:cNvGrpSpPr>
          <p:nvPr/>
        </p:nvGrpSpPr>
        <p:grpSpPr>
          <a:xfrm>
            <a:off x="1588524" y="1418024"/>
            <a:ext cx="1515472" cy="1983187"/>
            <a:chOff x="692388" y="2087087"/>
            <a:chExt cx="1549467" cy="2027672"/>
          </a:xfrm>
        </p:grpSpPr>
        <p:sp>
          <p:nvSpPr>
            <p:cNvPr id="50" name="Oval 49">
              <a:extLst>
                <a:ext uri="{FF2B5EF4-FFF2-40B4-BE49-F238E27FC236}">
                  <a16:creationId xmlns:a16="http://schemas.microsoft.com/office/drawing/2014/main" id="{C5433311-1796-40D1-BF03-8620DF5B8C5E}"/>
                </a:ext>
              </a:extLst>
            </p:cNvPr>
            <p:cNvSpPr/>
            <p:nvPr/>
          </p:nvSpPr>
          <p:spPr>
            <a:xfrm>
              <a:off x="692388" y="2087087"/>
              <a:ext cx="1549467" cy="15494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1" name="Straight Arrow Connector 50">
              <a:extLst>
                <a:ext uri="{FF2B5EF4-FFF2-40B4-BE49-F238E27FC236}">
                  <a16:creationId xmlns:a16="http://schemas.microsoft.com/office/drawing/2014/main" id="{A477D7FA-9168-473D-BD33-7658D3E0F055}"/>
                </a:ext>
              </a:extLst>
            </p:cNvPr>
            <p:cNvCxnSpPr/>
            <p:nvPr/>
          </p:nvCxnSpPr>
          <p:spPr>
            <a:xfrm>
              <a:off x="1467122" y="3719646"/>
              <a:ext cx="0" cy="395113"/>
            </a:xfrm>
            <a:prstGeom prst="straightConnector1">
              <a:avLst/>
            </a:prstGeom>
            <a:ln w="19050" cap="rnd">
              <a:solidFill>
                <a:schemeClr val="bg1">
                  <a:lumMod val="75000"/>
                </a:schemeClr>
              </a:solidFill>
              <a:prstDash val="sysDash"/>
              <a:round/>
              <a:headEnd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id="{911E9020-CC93-4786-8321-8D521F98AC9D}"/>
              </a:ext>
            </a:extLst>
          </p:cNvPr>
          <p:cNvSpPr/>
          <p:nvPr/>
        </p:nvSpPr>
        <p:spPr>
          <a:xfrm>
            <a:off x="3892828" y="1417861"/>
            <a:ext cx="1519524" cy="15165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3" name="Straight Arrow Connector 52">
            <a:extLst>
              <a:ext uri="{FF2B5EF4-FFF2-40B4-BE49-F238E27FC236}">
                <a16:creationId xmlns:a16="http://schemas.microsoft.com/office/drawing/2014/main" id="{383DC766-21C5-413F-93EE-C54140E2D19A}"/>
              </a:ext>
            </a:extLst>
          </p:cNvPr>
          <p:cNvCxnSpPr/>
          <p:nvPr/>
        </p:nvCxnSpPr>
        <p:spPr>
          <a:xfrm>
            <a:off x="4652591" y="3015685"/>
            <a:ext cx="0" cy="386706"/>
          </a:xfrm>
          <a:prstGeom prst="straightConnector1">
            <a:avLst/>
          </a:prstGeom>
          <a:ln w="19050" cap="rnd">
            <a:solidFill>
              <a:schemeClr val="bg1">
                <a:lumMod val="75000"/>
              </a:schemeClr>
            </a:solidFill>
            <a:prstDash val="sysDash"/>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Arc 53">
            <a:extLst>
              <a:ext uri="{FF2B5EF4-FFF2-40B4-BE49-F238E27FC236}">
                <a16:creationId xmlns:a16="http://schemas.microsoft.com/office/drawing/2014/main" id="{51FDEC75-F9AA-4CFF-83CC-79F9D2CF429F}"/>
              </a:ext>
            </a:extLst>
          </p:cNvPr>
          <p:cNvSpPr/>
          <p:nvPr/>
        </p:nvSpPr>
        <p:spPr>
          <a:xfrm rot="5400000">
            <a:off x="3813016" y="1334862"/>
            <a:ext cx="1679149" cy="1682496"/>
          </a:xfrm>
          <a:prstGeom prst="arc">
            <a:avLst>
              <a:gd name="adj1" fmla="val 16183175"/>
              <a:gd name="adj2" fmla="val 5393033"/>
            </a:avLst>
          </a:prstGeom>
          <a:ln w="19050" cap="rnd">
            <a:solidFill>
              <a:schemeClr val="bg1">
                <a:lumMod val="7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55" name="Picture 21">
            <a:extLst>
              <a:ext uri="{FF2B5EF4-FFF2-40B4-BE49-F238E27FC236}">
                <a16:creationId xmlns:a16="http://schemas.microsoft.com/office/drawing/2014/main" id="{F6AEC3A3-DDA1-4C6E-89E4-EA8485A8B3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338735" y="1862881"/>
            <a:ext cx="627710" cy="626461"/>
          </a:xfrm>
          <a:prstGeom prst="rect">
            <a:avLst/>
          </a:prstGeom>
        </p:spPr>
      </p:pic>
      <p:sp>
        <p:nvSpPr>
          <p:cNvPr id="56" name="Oval 55">
            <a:extLst>
              <a:ext uri="{FF2B5EF4-FFF2-40B4-BE49-F238E27FC236}">
                <a16:creationId xmlns:a16="http://schemas.microsoft.com/office/drawing/2014/main" id="{54A1B031-4F3D-4858-BCF5-0B20B9569CEB}"/>
              </a:ext>
            </a:extLst>
          </p:cNvPr>
          <p:cNvSpPr/>
          <p:nvPr/>
        </p:nvSpPr>
        <p:spPr>
          <a:xfrm>
            <a:off x="6196612" y="1417861"/>
            <a:ext cx="1516500" cy="15165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7" name="Straight Arrow Connector 56">
            <a:extLst>
              <a:ext uri="{FF2B5EF4-FFF2-40B4-BE49-F238E27FC236}">
                <a16:creationId xmlns:a16="http://schemas.microsoft.com/office/drawing/2014/main" id="{81557012-8D7D-4F83-9F43-87A8EFF60445}"/>
              </a:ext>
            </a:extLst>
          </p:cNvPr>
          <p:cNvCxnSpPr/>
          <p:nvPr/>
        </p:nvCxnSpPr>
        <p:spPr>
          <a:xfrm>
            <a:off x="6954863" y="3015685"/>
            <a:ext cx="0" cy="386706"/>
          </a:xfrm>
          <a:prstGeom prst="straightConnector1">
            <a:avLst/>
          </a:prstGeom>
          <a:ln w="19050" cap="rnd">
            <a:solidFill>
              <a:schemeClr val="bg1">
                <a:lumMod val="75000"/>
              </a:schemeClr>
            </a:solidFill>
            <a:prstDash val="sysDash"/>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8" name="Arc 57">
            <a:extLst>
              <a:ext uri="{FF2B5EF4-FFF2-40B4-BE49-F238E27FC236}">
                <a16:creationId xmlns:a16="http://schemas.microsoft.com/office/drawing/2014/main" id="{A375ADB9-35E7-4A22-A901-A253C24082CD}"/>
              </a:ext>
            </a:extLst>
          </p:cNvPr>
          <p:cNvSpPr/>
          <p:nvPr/>
        </p:nvSpPr>
        <p:spPr>
          <a:xfrm rot="5400000">
            <a:off x="6115288" y="1334862"/>
            <a:ext cx="1679149" cy="1682496"/>
          </a:xfrm>
          <a:prstGeom prst="arc">
            <a:avLst>
              <a:gd name="adj1" fmla="val 16183175"/>
              <a:gd name="adj2" fmla="val 5393033"/>
            </a:avLst>
          </a:prstGeom>
          <a:ln w="19050" cap="rnd">
            <a:solidFill>
              <a:schemeClr val="bg1">
                <a:lumMod val="7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59" name="Picture 28">
            <a:extLst>
              <a:ext uri="{FF2B5EF4-FFF2-40B4-BE49-F238E27FC236}">
                <a16:creationId xmlns:a16="http://schemas.microsoft.com/office/drawing/2014/main" id="{700E898A-D0E6-4748-8F1F-BE4BC2F7A6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618589" y="1840507"/>
            <a:ext cx="672547" cy="671208"/>
          </a:xfrm>
          <a:prstGeom prst="rect">
            <a:avLst/>
          </a:prstGeom>
        </p:spPr>
      </p:pic>
      <p:sp>
        <p:nvSpPr>
          <p:cNvPr id="60" name="Oval 59">
            <a:extLst>
              <a:ext uri="{FF2B5EF4-FFF2-40B4-BE49-F238E27FC236}">
                <a16:creationId xmlns:a16="http://schemas.microsoft.com/office/drawing/2014/main" id="{6A9155A3-8D2E-429B-A6C2-51B3C6CEC191}"/>
              </a:ext>
            </a:extLst>
          </p:cNvPr>
          <p:cNvSpPr/>
          <p:nvPr/>
        </p:nvSpPr>
        <p:spPr>
          <a:xfrm>
            <a:off x="8497372" y="1418023"/>
            <a:ext cx="1519524" cy="15195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1" name="Straight Arrow Connector 60">
            <a:extLst>
              <a:ext uri="{FF2B5EF4-FFF2-40B4-BE49-F238E27FC236}">
                <a16:creationId xmlns:a16="http://schemas.microsoft.com/office/drawing/2014/main" id="{432E2231-3115-4A4F-A752-EB772E14C8D2}"/>
              </a:ext>
            </a:extLst>
          </p:cNvPr>
          <p:cNvCxnSpPr/>
          <p:nvPr/>
        </p:nvCxnSpPr>
        <p:spPr>
          <a:xfrm>
            <a:off x="9257135" y="3019033"/>
            <a:ext cx="0" cy="387477"/>
          </a:xfrm>
          <a:prstGeom prst="straightConnector1">
            <a:avLst/>
          </a:prstGeom>
          <a:ln w="19050" cap="rnd">
            <a:solidFill>
              <a:schemeClr val="bg1">
                <a:lumMod val="75000"/>
              </a:schemeClr>
            </a:solidFill>
            <a:prstDash val="sysDash"/>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2" name="Arc 61">
            <a:extLst>
              <a:ext uri="{FF2B5EF4-FFF2-40B4-BE49-F238E27FC236}">
                <a16:creationId xmlns:a16="http://schemas.microsoft.com/office/drawing/2014/main" id="{4301AA87-73E5-4A8F-84A4-9F86832ACAE2}"/>
              </a:ext>
            </a:extLst>
          </p:cNvPr>
          <p:cNvSpPr/>
          <p:nvPr/>
        </p:nvSpPr>
        <p:spPr>
          <a:xfrm rot="5400000">
            <a:off x="8415886" y="1336536"/>
            <a:ext cx="1682497" cy="1682496"/>
          </a:xfrm>
          <a:prstGeom prst="arc">
            <a:avLst>
              <a:gd name="adj1" fmla="val 16183175"/>
              <a:gd name="adj2" fmla="val 5393033"/>
            </a:avLst>
          </a:prstGeom>
          <a:ln w="19050" cap="rnd">
            <a:solidFill>
              <a:schemeClr val="bg1">
                <a:lumMod val="7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63" name="Picture 4">
            <a:extLst>
              <a:ext uri="{FF2B5EF4-FFF2-40B4-BE49-F238E27FC236}">
                <a16:creationId xmlns:a16="http://schemas.microsoft.com/office/drawing/2014/main" id="{325FAE88-34C8-4AD1-9985-A3B7ACDA28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920861" y="1841512"/>
            <a:ext cx="672547" cy="672547"/>
          </a:xfrm>
          <a:prstGeom prst="rect">
            <a:avLst/>
          </a:prstGeom>
        </p:spPr>
      </p:pic>
      <p:pic>
        <p:nvPicPr>
          <p:cNvPr id="68" name="Picture 12">
            <a:extLst>
              <a:ext uri="{FF2B5EF4-FFF2-40B4-BE49-F238E27FC236}">
                <a16:creationId xmlns:a16="http://schemas.microsoft.com/office/drawing/2014/main" id="{C83D31D5-5CB3-43D1-A0CE-C624C097B5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010883" y="1840383"/>
            <a:ext cx="670754" cy="670754"/>
          </a:xfrm>
          <a:prstGeom prst="rect">
            <a:avLst/>
          </a:prstGeom>
        </p:spPr>
      </p:pic>
      <p:sp>
        <p:nvSpPr>
          <p:cNvPr id="2" name="Arrow: Left-Right 1">
            <a:extLst>
              <a:ext uri="{FF2B5EF4-FFF2-40B4-BE49-F238E27FC236}">
                <a16:creationId xmlns:a16="http://schemas.microsoft.com/office/drawing/2014/main" id="{5E5DA37A-BF94-4DCB-BCE3-183E02638879}"/>
              </a:ext>
            </a:extLst>
          </p:cNvPr>
          <p:cNvSpPr/>
          <p:nvPr/>
        </p:nvSpPr>
        <p:spPr>
          <a:xfrm>
            <a:off x="849175" y="5571852"/>
            <a:ext cx="10243127" cy="611386"/>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pPr algn="ctr"/>
            <a:r>
              <a:rPr lang="en-CA" sz="1400" b="1">
                <a:solidFill>
                  <a:schemeClr val="bg1"/>
                </a:solidFill>
                <a:latin typeface="Corbel" charset="0"/>
                <a:ea typeface="Corbel" charset="0"/>
                <a:cs typeface="Corbel" charset="0"/>
              </a:rPr>
              <a:t>This tool could be used in communications throughout implementation to show progress and measure successes.</a:t>
            </a:r>
          </a:p>
        </p:txBody>
      </p:sp>
    </p:spTree>
    <p:extLst>
      <p:ext uri="{BB962C8B-B14F-4D97-AF65-F5344CB8AC3E}">
        <p14:creationId xmlns:p14="http://schemas.microsoft.com/office/powerpoint/2010/main" val="11700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8C54-C97E-4038-9045-B4C6333E8CD8}"/>
              </a:ext>
            </a:extLst>
          </p:cNvPr>
          <p:cNvSpPr>
            <a:spLocks noGrp="1"/>
          </p:cNvSpPr>
          <p:nvPr>
            <p:ph type="title"/>
          </p:nvPr>
        </p:nvSpPr>
        <p:spPr>
          <a:xfrm>
            <a:off x="638173" y="2856199"/>
            <a:ext cx="3683001" cy="387798"/>
          </a:xfrm>
        </p:spPr>
        <p:txBody>
          <a:bodyPr/>
          <a:lstStyle/>
          <a:p>
            <a:r>
              <a:rPr lang="en-CA" sz="2800">
                <a:cs typeface="Segoe UI Semibold"/>
              </a:rPr>
              <a:t>Change Management</a:t>
            </a:r>
            <a:endParaRPr lang="en-CA" sz="2800"/>
          </a:p>
        </p:txBody>
      </p:sp>
    </p:spTree>
    <p:extLst>
      <p:ext uri="{BB962C8B-B14F-4D97-AF65-F5344CB8AC3E}">
        <p14:creationId xmlns:p14="http://schemas.microsoft.com/office/powerpoint/2010/main" val="63044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69C7-9F42-EDBF-23FF-0CAA7EBF5E93}"/>
              </a:ext>
            </a:extLst>
          </p:cNvPr>
          <p:cNvSpPr>
            <a:spLocks noGrp="1"/>
          </p:cNvSpPr>
          <p:nvPr>
            <p:ph type="title"/>
          </p:nvPr>
        </p:nvSpPr>
        <p:spPr/>
        <p:txBody>
          <a:bodyPr/>
          <a:lstStyle/>
          <a:p>
            <a:r>
              <a:rPr lang="en-US">
                <a:cs typeface="Segoe UI Semibold"/>
              </a:rPr>
              <a:t>Change Management Considerations</a:t>
            </a:r>
            <a:endParaRPr lang="en-US"/>
          </a:p>
        </p:txBody>
      </p:sp>
      <p:sp>
        <p:nvSpPr>
          <p:cNvPr id="5" name="Text Placeholder 4">
            <a:extLst>
              <a:ext uri="{FF2B5EF4-FFF2-40B4-BE49-F238E27FC236}">
                <a16:creationId xmlns:a16="http://schemas.microsoft.com/office/drawing/2014/main" id="{F5397F23-B8A0-899E-C41B-2ACF9D5ED7BA}"/>
              </a:ext>
            </a:extLst>
          </p:cNvPr>
          <p:cNvSpPr>
            <a:spLocks noGrp="1"/>
          </p:cNvSpPr>
          <p:nvPr>
            <p:ph type="body" idx="1"/>
          </p:nvPr>
        </p:nvSpPr>
        <p:spPr/>
        <p:txBody>
          <a:bodyPr/>
          <a:lstStyle/>
          <a:p>
            <a:r>
              <a:rPr lang="en-US">
                <a:cs typeface="Segoe UI Semibold"/>
              </a:rPr>
              <a:t>Change Management Process</a:t>
            </a:r>
            <a:endParaRPr lang="en-US"/>
          </a:p>
        </p:txBody>
      </p:sp>
      <p:sp>
        <p:nvSpPr>
          <p:cNvPr id="3" name="Content Placeholder 2">
            <a:extLst>
              <a:ext uri="{FF2B5EF4-FFF2-40B4-BE49-F238E27FC236}">
                <a16:creationId xmlns:a16="http://schemas.microsoft.com/office/drawing/2014/main" id="{BE7E6BC1-8058-D329-DC34-305B06AE9EE1}"/>
              </a:ext>
            </a:extLst>
          </p:cNvPr>
          <p:cNvSpPr>
            <a:spLocks noGrp="1"/>
          </p:cNvSpPr>
          <p:nvPr>
            <p:ph sz="quarter" idx="11"/>
          </p:nvPr>
        </p:nvSpPr>
        <p:spPr>
          <a:xfrm>
            <a:off x="636588" y="1757152"/>
            <a:ext cx="10912104" cy="848267"/>
          </a:xfrm>
        </p:spPr>
        <p:txBody>
          <a:bodyPr vert="horz" lIns="0" tIns="0" rIns="0" bIns="0" rtlCol="0" anchor="t">
            <a:normAutofit/>
          </a:bodyPr>
          <a:lstStyle/>
          <a:p>
            <a:pPr marL="0" indent="0">
              <a:buNone/>
            </a:pPr>
            <a:r>
              <a:rPr lang="en-US" sz="1400">
                <a:ea typeface="+mn-lt"/>
                <a:cs typeface="+mn-lt"/>
              </a:rPr>
              <a:t>It is recommended that Casselman's Finance Department develop a comprehensive change management plan to facilitate a smooth transition to the recommendations the Department chooses to implement. In accordance with PROSCI-ADKAR Change Management Process and Best Practices, there are three phases to the Change Management Process. MNP has outlined these phases below:</a:t>
            </a:r>
            <a:endParaRPr lang="en-US"/>
          </a:p>
          <a:p>
            <a:pPr marL="276860" indent="-276860"/>
            <a:endParaRPr lang="en-US"/>
          </a:p>
        </p:txBody>
      </p:sp>
      <p:sp>
        <p:nvSpPr>
          <p:cNvPr id="4" name="Slide Number Placeholder 3">
            <a:extLst>
              <a:ext uri="{FF2B5EF4-FFF2-40B4-BE49-F238E27FC236}">
                <a16:creationId xmlns:a16="http://schemas.microsoft.com/office/drawing/2014/main" id="{869B2EEE-E8A8-32F6-3E74-64F854137BB1}"/>
              </a:ext>
            </a:extLst>
          </p:cNvPr>
          <p:cNvSpPr>
            <a:spLocks noGrp="1"/>
          </p:cNvSpPr>
          <p:nvPr>
            <p:ph type="sldNum" sz="quarter" idx="12"/>
          </p:nvPr>
        </p:nvSpPr>
        <p:spPr/>
        <p:txBody>
          <a:bodyPr/>
          <a:lstStyle/>
          <a:p>
            <a:fld id="{524D1A82-BAD5-4898-8C77-C821410AB1EA}" type="slidenum">
              <a:rPr lang="en-CA" smtClean="0"/>
              <a:t>59</a:t>
            </a:fld>
            <a:endParaRPr lang="en-CA"/>
          </a:p>
        </p:txBody>
      </p:sp>
      <p:graphicFrame>
        <p:nvGraphicFramePr>
          <p:cNvPr id="7" name="Table 6">
            <a:extLst>
              <a:ext uri="{FF2B5EF4-FFF2-40B4-BE49-F238E27FC236}">
                <a16:creationId xmlns:a16="http://schemas.microsoft.com/office/drawing/2014/main" id="{D5D06ACD-574F-E49A-BF34-6BD83CE462BE}"/>
              </a:ext>
            </a:extLst>
          </p:cNvPr>
          <p:cNvGraphicFramePr>
            <a:graphicFrameLocks noGrp="1"/>
          </p:cNvGraphicFramePr>
          <p:nvPr>
            <p:extLst>
              <p:ext uri="{D42A27DB-BD31-4B8C-83A1-F6EECF244321}">
                <p14:modId xmlns:p14="http://schemas.microsoft.com/office/powerpoint/2010/main" val="1273458066"/>
              </p:ext>
            </p:extLst>
          </p:nvPr>
        </p:nvGraphicFramePr>
        <p:xfrm>
          <a:off x="870857" y="3077689"/>
          <a:ext cx="3040232" cy="1652554"/>
        </p:xfrm>
        <a:graphic>
          <a:graphicData uri="http://schemas.openxmlformats.org/drawingml/2006/table">
            <a:tbl>
              <a:tblPr firstRow="1" bandRow="1">
                <a:tableStyleId>{00A15C55-8517-42AA-B614-E9B94910E393}</a:tableStyleId>
              </a:tblPr>
              <a:tblGrid>
                <a:gridCol w="3040232">
                  <a:extLst>
                    <a:ext uri="{9D8B030D-6E8A-4147-A177-3AD203B41FA5}">
                      <a16:colId xmlns:a16="http://schemas.microsoft.com/office/drawing/2014/main" val="724079610"/>
                    </a:ext>
                  </a:extLst>
                </a:gridCol>
              </a:tblGrid>
              <a:tr h="322196">
                <a:tc>
                  <a:txBody>
                    <a:bodyPr/>
                    <a:lstStyle/>
                    <a:p>
                      <a:pPr marL="0" algn="ctr" rtl="0" eaLnBrk="1" latinLnBrk="0" hangingPunct="1">
                        <a:spcBef>
                          <a:spcPts val="0"/>
                        </a:spcBef>
                        <a:spcAft>
                          <a:spcPts val="0"/>
                        </a:spcAft>
                      </a:pPr>
                      <a:r>
                        <a:rPr lang="en-CA" sz="1400" kern="1200">
                          <a:effectLst/>
                        </a:rPr>
                        <a:t>Phase 1: Prepare for the Change</a:t>
                      </a:r>
                      <a:endParaRPr lang="en-CA" sz="1400">
                        <a:effectLst/>
                      </a:endParaRPr>
                    </a:p>
                  </a:txBody>
                  <a:tcPr marL="0" marR="0" marT="0" marB="0" anchor="ctr"/>
                </a:tc>
                <a:extLst>
                  <a:ext uri="{0D108BD9-81ED-4DB2-BD59-A6C34878D82A}">
                    <a16:rowId xmlns:a16="http://schemas.microsoft.com/office/drawing/2014/main" val="1237718384"/>
                  </a:ext>
                </a:extLst>
              </a:tr>
              <a:tr h="665179">
                <a:tc>
                  <a:txBody>
                    <a:bodyPr/>
                    <a:lstStyle/>
                    <a:p>
                      <a:pPr marL="0" algn="ctr" rtl="0" eaLnBrk="1" latinLnBrk="0" hangingPunct="1">
                        <a:spcBef>
                          <a:spcPts val="0"/>
                        </a:spcBef>
                        <a:spcAft>
                          <a:spcPts val="0"/>
                        </a:spcAft>
                      </a:pPr>
                      <a:r>
                        <a:rPr lang="en-CA" sz="1200" kern="1200">
                          <a:effectLst/>
                        </a:rPr>
                        <a:t>Assess the organization to determine the magnitude of change</a:t>
                      </a:r>
                      <a:endParaRPr lang="en-CA">
                        <a:effectLst/>
                      </a:endParaRPr>
                    </a:p>
                  </a:txBody>
                  <a:tcPr marL="0" marR="0" marT="0" marB="0" anchor="ctr"/>
                </a:tc>
                <a:extLst>
                  <a:ext uri="{0D108BD9-81ED-4DB2-BD59-A6C34878D82A}">
                    <a16:rowId xmlns:a16="http://schemas.microsoft.com/office/drawing/2014/main" val="3267339798"/>
                  </a:ext>
                </a:extLst>
              </a:tr>
              <a:tr h="665179">
                <a:tc>
                  <a:txBody>
                    <a:bodyPr/>
                    <a:lstStyle/>
                    <a:p>
                      <a:pPr marL="0" algn="ctr" rtl="0" eaLnBrk="1" latinLnBrk="0" hangingPunct="1">
                        <a:spcBef>
                          <a:spcPts val="0"/>
                        </a:spcBef>
                        <a:spcAft>
                          <a:spcPts val="0"/>
                        </a:spcAft>
                      </a:pPr>
                      <a:r>
                        <a:rPr lang="en-CA" sz="1200" kern="1200">
                          <a:effectLst/>
                        </a:rPr>
                        <a:t>Provides the situational awareness that is critical for creating effective change management plans </a:t>
                      </a:r>
                      <a:endParaRPr lang="en-CA">
                        <a:effectLst/>
                      </a:endParaRPr>
                    </a:p>
                  </a:txBody>
                  <a:tcPr marL="0" marR="0" marT="0" marB="0" anchor="ctr"/>
                </a:tc>
                <a:extLst>
                  <a:ext uri="{0D108BD9-81ED-4DB2-BD59-A6C34878D82A}">
                    <a16:rowId xmlns:a16="http://schemas.microsoft.com/office/drawing/2014/main" val="2484176004"/>
                  </a:ext>
                </a:extLst>
              </a:tr>
            </a:tbl>
          </a:graphicData>
        </a:graphic>
      </p:graphicFrame>
      <p:graphicFrame>
        <p:nvGraphicFramePr>
          <p:cNvPr id="10" name="Table 9">
            <a:extLst>
              <a:ext uri="{FF2B5EF4-FFF2-40B4-BE49-F238E27FC236}">
                <a16:creationId xmlns:a16="http://schemas.microsoft.com/office/drawing/2014/main" id="{4E76E3BC-3966-C932-34F2-00123E4748CF}"/>
              </a:ext>
            </a:extLst>
          </p:cNvPr>
          <p:cNvGraphicFramePr>
            <a:graphicFrameLocks noGrp="1"/>
          </p:cNvGraphicFramePr>
          <p:nvPr>
            <p:extLst>
              <p:ext uri="{D42A27DB-BD31-4B8C-83A1-F6EECF244321}">
                <p14:modId xmlns:p14="http://schemas.microsoft.com/office/powerpoint/2010/main" val="1225653930"/>
              </p:ext>
            </p:extLst>
          </p:nvPr>
        </p:nvGraphicFramePr>
        <p:xfrm>
          <a:off x="4631376" y="3067793"/>
          <a:ext cx="3040232" cy="1652554"/>
        </p:xfrm>
        <a:graphic>
          <a:graphicData uri="http://schemas.openxmlformats.org/drawingml/2006/table">
            <a:tbl>
              <a:tblPr firstRow="1" bandRow="1">
                <a:tableStyleId>{7DF18680-E054-41AD-8BC1-D1AEF772440D}</a:tableStyleId>
              </a:tblPr>
              <a:tblGrid>
                <a:gridCol w="3040232">
                  <a:extLst>
                    <a:ext uri="{9D8B030D-6E8A-4147-A177-3AD203B41FA5}">
                      <a16:colId xmlns:a16="http://schemas.microsoft.com/office/drawing/2014/main" val="724079610"/>
                    </a:ext>
                  </a:extLst>
                </a:gridCol>
              </a:tblGrid>
              <a:tr h="322196">
                <a:tc>
                  <a:txBody>
                    <a:bodyPr/>
                    <a:lstStyle/>
                    <a:p>
                      <a:pPr marL="0" algn="ctr" rtl="0" eaLnBrk="1" latinLnBrk="0" hangingPunct="1">
                        <a:spcBef>
                          <a:spcPts val="0"/>
                        </a:spcBef>
                        <a:spcAft>
                          <a:spcPts val="0"/>
                        </a:spcAft>
                      </a:pPr>
                      <a:r>
                        <a:rPr lang="en-CA" sz="1400" kern="1200">
                          <a:effectLst/>
                        </a:rPr>
                        <a:t>Phase 2: Manage the Change</a:t>
                      </a:r>
                    </a:p>
                  </a:txBody>
                  <a:tcPr marL="0" marR="0" marT="0" marB="0" anchor="ctr"/>
                </a:tc>
                <a:extLst>
                  <a:ext uri="{0D108BD9-81ED-4DB2-BD59-A6C34878D82A}">
                    <a16:rowId xmlns:a16="http://schemas.microsoft.com/office/drawing/2014/main" val="1237718384"/>
                  </a:ext>
                </a:extLst>
              </a:tr>
              <a:tr h="665179">
                <a:tc>
                  <a:txBody>
                    <a:bodyPr/>
                    <a:lstStyle/>
                    <a:p>
                      <a:pPr marL="0" algn="ctr" rtl="0" eaLnBrk="1" latinLnBrk="0" hangingPunct="1">
                        <a:spcBef>
                          <a:spcPts val="0"/>
                        </a:spcBef>
                        <a:spcAft>
                          <a:spcPts val="0"/>
                        </a:spcAft>
                      </a:pPr>
                      <a:r>
                        <a:rPr lang="en-CA" sz="1200" kern="1200">
                          <a:effectLst/>
                        </a:rPr>
                        <a:t>Develop detailed plans for stakeholder engagement, communications, training, resistance management, and sponsorship</a:t>
                      </a:r>
                    </a:p>
                  </a:txBody>
                  <a:tcPr marL="0" marR="0" marT="0" marB="0" anchor="ctr"/>
                </a:tc>
                <a:extLst>
                  <a:ext uri="{0D108BD9-81ED-4DB2-BD59-A6C34878D82A}">
                    <a16:rowId xmlns:a16="http://schemas.microsoft.com/office/drawing/2014/main" val="3267339798"/>
                  </a:ext>
                </a:extLst>
              </a:tr>
              <a:tr h="665179">
                <a:tc>
                  <a:txBody>
                    <a:bodyPr/>
                    <a:lstStyle/>
                    <a:p>
                      <a:pPr marL="0" algn="ctr" rtl="0" eaLnBrk="1" latinLnBrk="0" hangingPunct="1">
                        <a:spcBef>
                          <a:spcPts val="0"/>
                        </a:spcBef>
                        <a:spcAft>
                          <a:spcPts val="0"/>
                        </a:spcAft>
                      </a:pPr>
                      <a:r>
                        <a:rPr lang="en-CA" sz="1200" kern="1200">
                          <a:effectLst/>
                        </a:rPr>
                        <a:t>Articulates the steps needed to support individual being impacted by the change</a:t>
                      </a:r>
                    </a:p>
                  </a:txBody>
                  <a:tcPr marL="0" marR="0" marT="0" marB="0" anchor="ctr"/>
                </a:tc>
                <a:extLst>
                  <a:ext uri="{0D108BD9-81ED-4DB2-BD59-A6C34878D82A}">
                    <a16:rowId xmlns:a16="http://schemas.microsoft.com/office/drawing/2014/main" val="2484176004"/>
                  </a:ext>
                </a:extLst>
              </a:tr>
            </a:tbl>
          </a:graphicData>
        </a:graphic>
      </p:graphicFrame>
      <p:graphicFrame>
        <p:nvGraphicFramePr>
          <p:cNvPr id="11" name="Table 10">
            <a:extLst>
              <a:ext uri="{FF2B5EF4-FFF2-40B4-BE49-F238E27FC236}">
                <a16:creationId xmlns:a16="http://schemas.microsoft.com/office/drawing/2014/main" id="{C69019B1-B290-91BB-2F13-B1A3A8A49421}"/>
              </a:ext>
            </a:extLst>
          </p:cNvPr>
          <p:cNvGraphicFramePr>
            <a:graphicFrameLocks noGrp="1"/>
          </p:cNvGraphicFramePr>
          <p:nvPr>
            <p:extLst>
              <p:ext uri="{D42A27DB-BD31-4B8C-83A1-F6EECF244321}">
                <p14:modId xmlns:p14="http://schemas.microsoft.com/office/powerpoint/2010/main" val="2211831685"/>
              </p:ext>
            </p:extLst>
          </p:nvPr>
        </p:nvGraphicFramePr>
        <p:xfrm>
          <a:off x="8362207" y="3067793"/>
          <a:ext cx="3040232" cy="1652554"/>
        </p:xfrm>
        <a:graphic>
          <a:graphicData uri="http://schemas.openxmlformats.org/drawingml/2006/table">
            <a:tbl>
              <a:tblPr firstRow="1" bandRow="1">
                <a:tableStyleId>{F5AB1C69-6EDB-4FF4-983F-18BD219EF322}</a:tableStyleId>
              </a:tblPr>
              <a:tblGrid>
                <a:gridCol w="3040232">
                  <a:extLst>
                    <a:ext uri="{9D8B030D-6E8A-4147-A177-3AD203B41FA5}">
                      <a16:colId xmlns:a16="http://schemas.microsoft.com/office/drawing/2014/main" val="724079610"/>
                    </a:ext>
                  </a:extLst>
                </a:gridCol>
              </a:tblGrid>
              <a:tr h="322196">
                <a:tc>
                  <a:txBody>
                    <a:bodyPr/>
                    <a:lstStyle/>
                    <a:p>
                      <a:pPr marL="0" algn="ctr" rtl="0" eaLnBrk="1" latinLnBrk="0" hangingPunct="1">
                        <a:spcBef>
                          <a:spcPts val="0"/>
                        </a:spcBef>
                        <a:spcAft>
                          <a:spcPts val="0"/>
                        </a:spcAft>
                      </a:pPr>
                      <a:r>
                        <a:rPr lang="en-CA" sz="1400" kern="1200">
                          <a:effectLst/>
                        </a:rPr>
                        <a:t>Phase 3: Reinforce the Change</a:t>
                      </a:r>
                    </a:p>
                  </a:txBody>
                  <a:tcPr marL="0" marR="0" marT="0" marB="0" anchor="ctr"/>
                </a:tc>
                <a:extLst>
                  <a:ext uri="{0D108BD9-81ED-4DB2-BD59-A6C34878D82A}">
                    <a16:rowId xmlns:a16="http://schemas.microsoft.com/office/drawing/2014/main" val="1237718384"/>
                  </a:ext>
                </a:extLst>
              </a:tr>
              <a:tr h="665179">
                <a:tc>
                  <a:txBody>
                    <a:bodyPr/>
                    <a:lstStyle/>
                    <a:p>
                      <a:pPr marL="0" algn="ctr" rtl="0" eaLnBrk="1" latinLnBrk="0" hangingPunct="1">
                        <a:spcBef>
                          <a:spcPts val="0"/>
                        </a:spcBef>
                        <a:spcAft>
                          <a:spcPts val="0"/>
                        </a:spcAft>
                      </a:pPr>
                      <a:r>
                        <a:rPr lang="en-CA" sz="1200" kern="1200">
                          <a:effectLst/>
                        </a:rPr>
                        <a:t>Collect feedback, evaluate performance and address challenges</a:t>
                      </a:r>
                    </a:p>
                  </a:txBody>
                  <a:tcPr marL="0" marR="0" marT="0" marB="0" anchor="ctr"/>
                </a:tc>
                <a:extLst>
                  <a:ext uri="{0D108BD9-81ED-4DB2-BD59-A6C34878D82A}">
                    <a16:rowId xmlns:a16="http://schemas.microsoft.com/office/drawing/2014/main" val="3267339798"/>
                  </a:ext>
                </a:extLst>
              </a:tr>
              <a:tr h="665179">
                <a:tc>
                  <a:txBody>
                    <a:bodyPr/>
                    <a:lstStyle/>
                    <a:p>
                      <a:pPr marL="0" algn="ctr" rtl="0" eaLnBrk="1" latinLnBrk="0" hangingPunct="1">
                        <a:spcBef>
                          <a:spcPts val="0"/>
                        </a:spcBef>
                        <a:spcAft>
                          <a:spcPts val="0"/>
                        </a:spcAft>
                      </a:pPr>
                      <a:r>
                        <a:rPr lang="en-CA" sz="1200" kern="1200">
                          <a:effectLst/>
                        </a:rPr>
                        <a:t>Critical to ensure the change is sustained overtime</a:t>
                      </a:r>
                    </a:p>
                  </a:txBody>
                  <a:tcPr marL="0" marR="0" marT="0" marB="0" anchor="ctr"/>
                </a:tc>
                <a:extLst>
                  <a:ext uri="{0D108BD9-81ED-4DB2-BD59-A6C34878D82A}">
                    <a16:rowId xmlns:a16="http://schemas.microsoft.com/office/drawing/2014/main" val="2484176004"/>
                  </a:ext>
                </a:extLst>
              </a:tr>
            </a:tbl>
          </a:graphicData>
        </a:graphic>
      </p:graphicFrame>
    </p:spTree>
    <p:extLst>
      <p:ext uri="{BB962C8B-B14F-4D97-AF65-F5344CB8AC3E}">
        <p14:creationId xmlns:p14="http://schemas.microsoft.com/office/powerpoint/2010/main" val="217468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E976-8000-448B-9629-199B2D822742}"/>
              </a:ext>
            </a:extLst>
          </p:cNvPr>
          <p:cNvSpPr>
            <a:spLocks noGrp="1"/>
          </p:cNvSpPr>
          <p:nvPr>
            <p:ph type="title"/>
          </p:nvPr>
        </p:nvSpPr>
        <p:spPr>
          <a:xfrm>
            <a:off x="638173" y="2911598"/>
            <a:ext cx="3683001" cy="332399"/>
          </a:xfrm>
        </p:spPr>
        <p:txBody>
          <a:bodyPr/>
          <a:lstStyle/>
          <a:p>
            <a:r>
              <a:rPr lang="en-CA" sz="2400"/>
              <a:t>Current State Overview</a:t>
            </a:r>
          </a:p>
        </p:txBody>
      </p:sp>
      <p:sp>
        <p:nvSpPr>
          <p:cNvPr id="4" name="Slide Number Placeholder 3">
            <a:extLst>
              <a:ext uri="{FF2B5EF4-FFF2-40B4-BE49-F238E27FC236}">
                <a16:creationId xmlns:a16="http://schemas.microsoft.com/office/drawing/2014/main" id="{452F2F78-8BC7-4F6C-8F2F-078D3A7AE7DD}"/>
              </a:ext>
            </a:extLst>
          </p:cNvPr>
          <p:cNvSpPr>
            <a:spLocks noGrp="1"/>
          </p:cNvSpPr>
          <p:nvPr>
            <p:ph type="sldNum" sz="quarter" idx="14"/>
          </p:nvPr>
        </p:nvSpPr>
        <p:spPr/>
        <p:txBody>
          <a:bodyPr/>
          <a:lstStyle/>
          <a:p>
            <a:fld id="{524D1A82-BAD5-4898-8C77-C821410AB1EA}" type="slidenum">
              <a:rPr lang="en-CA" smtClean="0"/>
              <a:pPr/>
              <a:t>6</a:t>
            </a:fld>
            <a:endParaRPr lang="en-CA"/>
          </a:p>
        </p:txBody>
      </p:sp>
    </p:spTree>
    <p:extLst>
      <p:ext uri="{BB962C8B-B14F-4D97-AF65-F5344CB8AC3E}">
        <p14:creationId xmlns:p14="http://schemas.microsoft.com/office/powerpoint/2010/main" val="364702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69C7-9F42-EDBF-23FF-0CAA7EBF5E93}"/>
              </a:ext>
            </a:extLst>
          </p:cNvPr>
          <p:cNvSpPr>
            <a:spLocks noGrp="1"/>
          </p:cNvSpPr>
          <p:nvPr>
            <p:ph type="title"/>
          </p:nvPr>
        </p:nvSpPr>
        <p:spPr/>
        <p:txBody>
          <a:bodyPr/>
          <a:lstStyle/>
          <a:p>
            <a:r>
              <a:rPr lang="en-US">
                <a:cs typeface="Segoe UI Semibold"/>
              </a:rPr>
              <a:t>Change Management Considerations</a:t>
            </a:r>
            <a:endParaRPr lang="en-US"/>
          </a:p>
        </p:txBody>
      </p:sp>
      <p:sp>
        <p:nvSpPr>
          <p:cNvPr id="5" name="Text Placeholder 4">
            <a:extLst>
              <a:ext uri="{FF2B5EF4-FFF2-40B4-BE49-F238E27FC236}">
                <a16:creationId xmlns:a16="http://schemas.microsoft.com/office/drawing/2014/main" id="{F5397F23-B8A0-899E-C41B-2ACF9D5ED7BA}"/>
              </a:ext>
            </a:extLst>
          </p:cNvPr>
          <p:cNvSpPr>
            <a:spLocks noGrp="1"/>
          </p:cNvSpPr>
          <p:nvPr>
            <p:ph type="body" idx="1"/>
          </p:nvPr>
        </p:nvSpPr>
        <p:spPr/>
        <p:txBody>
          <a:bodyPr/>
          <a:lstStyle/>
          <a:p>
            <a:r>
              <a:rPr lang="en-US">
                <a:cs typeface="Segoe UI Semibold"/>
              </a:rPr>
              <a:t>Best Practices</a:t>
            </a:r>
            <a:endParaRPr lang="en-US"/>
          </a:p>
        </p:txBody>
      </p:sp>
      <p:pic>
        <p:nvPicPr>
          <p:cNvPr id="6" name="Picture 6" descr="Diagram&#10;&#10;Description automatically generated">
            <a:extLst>
              <a:ext uri="{FF2B5EF4-FFF2-40B4-BE49-F238E27FC236}">
                <a16:creationId xmlns:a16="http://schemas.microsoft.com/office/drawing/2014/main" id="{BD9925F6-9CCB-B29B-0F02-E97E26157034}"/>
              </a:ext>
            </a:extLst>
          </p:cNvPr>
          <p:cNvPicPr>
            <a:picLocks noGrp="1" noChangeAspect="1"/>
          </p:cNvPicPr>
          <p:nvPr>
            <p:ph sz="quarter" idx="11"/>
          </p:nvPr>
        </p:nvPicPr>
        <p:blipFill>
          <a:blip r:embed="rId2"/>
          <a:stretch>
            <a:fillRect/>
          </a:stretch>
        </p:blipFill>
        <p:spPr>
          <a:xfrm>
            <a:off x="8402590" y="1212866"/>
            <a:ext cx="2653737" cy="2589981"/>
          </a:xfrm>
        </p:spPr>
      </p:pic>
      <p:sp>
        <p:nvSpPr>
          <p:cNvPr id="4" name="Slide Number Placeholder 3">
            <a:extLst>
              <a:ext uri="{FF2B5EF4-FFF2-40B4-BE49-F238E27FC236}">
                <a16:creationId xmlns:a16="http://schemas.microsoft.com/office/drawing/2014/main" id="{869B2EEE-E8A8-32F6-3E74-64F854137BB1}"/>
              </a:ext>
            </a:extLst>
          </p:cNvPr>
          <p:cNvSpPr>
            <a:spLocks noGrp="1"/>
          </p:cNvSpPr>
          <p:nvPr>
            <p:ph type="sldNum" sz="quarter" idx="12"/>
          </p:nvPr>
        </p:nvSpPr>
        <p:spPr/>
        <p:txBody>
          <a:bodyPr/>
          <a:lstStyle/>
          <a:p>
            <a:fld id="{524D1A82-BAD5-4898-8C77-C821410AB1EA}" type="slidenum">
              <a:rPr lang="en-CA" smtClean="0"/>
              <a:t>60</a:t>
            </a:fld>
            <a:endParaRPr lang="en-CA"/>
          </a:p>
        </p:txBody>
      </p:sp>
      <p:sp>
        <p:nvSpPr>
          <p:cNvPr id="8" name="TextBox 7">
            <a:extLst>
              <a:ext uri="{FF2B5EF4-FFF2-40B4-BE49-F238E27FC236}">
                <a16:creationId xmlns:a16="http://schemas.microsoft.com/office/drawing/2014/main" id="{3F02EB58-A723-F4F9-5F7F-2C0BD877241B}"/>
              </a:ext>
            </a:extLst>
          </p:cNvPr>
          <p:cNvSpPr txBox="1"/>
          <p:nvPr/>
        </p:nvSpPr>
        <p:spPr>
          <a:xfrm>
            <a:off x="564077" y="1603169"/>
            <a:ext cx="765958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ea typeface="+mn-lt"/>
                <a:cs typeface="+mn-lt"/>
              </a:rPr>
              <a:t>Key considerations and "leading practices" have been provided below to support the development of the change management plan, once designed. </a:t>
            </a:r>
            <a:endParaRPr lang="en-US" sz="1300">
              <a:cs typeface="Segoe UI Semilight"/>
            </a:endParaRPr>
          </a:p>
          <a:p>
            <a:endParaRPr lang="en-US" sz="1300">
              <a:solidFill>
                <a:srgbClr val="0F1313"/>
              </a:solidFill>
              <a:ea typeface="+mn-lt"/>
              <a:cs typeface="+mn-lt"/>
            </a:endParaRPr>
          </a:p>
          <a:p>
            <a:pPr marL="285750" indent="-285750">
              <a:buFont typeface="Arial"/>
              <a:buChar char="•"/>
            </a:pPr>
            <a:r>
              <a:rPr lang="en-US" sz="1300" b="1">
                <a:solidFill>
                  <a:schemeClr val="accent5"/>
                </a:solidFill>
                <a:ea typeface="+mn-lt"/>
                <a:cs typeface="+mn-lt"/>
              </a:rPr>
              <a:t>Communication</a:t>
            </a:r>
            <a:r>
              <a:rPr lang="en-US" sz="1300">
                <a:ea typeface="+mn-lt"/>
                <a:cs typeface="+mn-lt"/>
              </a:rPr>
              <a:t> – sharing information about the change and providing opportunities for stakeholders to discuss the information and ask questions.  The purpose of communication is to:</a:t>
            </a:r>
          </a:p>
          <a:p>
            <a:pPr marL="628650" lvl="1" indent="-171450">
              <a:buFont typeface="Courier New"/>
              <a:buChar char="o"/>
            </a:pPr>
            <a:r>
              <a:rPr lang="en-US" sz="1300">
                <a:ea typeface="+mn-lt"/>
                <a:cs typeface="+mn-lt"/>
              </a:rPr>
              <a:t>Answer people’s questions</a:t>
            </a:r>
            <a:endParaRPr lang="en-US" sz="1300">
              <a:cs typeface="Segoe UI Semilight"/>
            </a:endParaRPr>
          </a:p>
          <a:p>
            <a:pPr marL="628650" lvl="1" indent="-171450">
              <a:buFont typeface="Courier New"/>
              <a:buChar char="o"/>
            </a:pPr>
            <a:r>
              <a:rPr lang="en-US" sz="1300">
                <a:ea typeface="+mn-lt"/>
                <a:cs typeface="+mn-lt"/>
              </a:rPr>
              <a:t>Build understanding about what is changing</a:t>
            </a:r>
            <a:endParaRPr lang="en-US" sz="1300">
              <a:cs typeface="Segoe UI Semilight"/>
            </a:endParaRPr>
          </a:p>
          <a:p>
            <a:pPr marL="628650" lvl="1" indent="-171450">
              <a:buFont typeface="Courier New"/>
              <a:buChar char="o"/>
            </a:pPr>
            <a:r>
              <a:rPr lang="en-US" sz="1300">
                <a:ea typeface="+mn-lt"/>
                <a:cs typeface="+mn-lt"/>
              </a:rPr>
              <a:t>Alleviate fears and anxieties</a:t>
            </a:r>
            <a:endParaRPr lang="en-US" sz="1300">
              <a:cs typeface="Segoe UI Semilight"/>
            </a:endParaRPr>
          </a:p>
          <a:p>
            <a:pPr marL="628650" lvl="1" indent="-171450">
              <a:buFont typeface="Courier New"/>
              <a:buChar char="o"/>
            </a:pPr>
            <a:r>
              <a:rPr lang="en-US" sz="1300">
                <a:ea typeface="+mn-lt"/>
                <a:cs typeface="+mn-lt"/>
              </a:rPr>
              <a:t>Create energy and enthusiasm for the change</a:t>
            </a:r>
            <a:endParaRPr lang="en-US" sz="1300">
              <a:cs typeface="Segoe UI Semilight"/>
            </a:endParaRPr>
          </a:p>
          <a:p>
            <a:pPr marL="628650" lvl="1" indent="-171450">
              <a:buFont typeface="Courier New"/>
              <a:buChar char="o"/>
            </a:pPr>
            <a:r>
              <a:rPr lang="en-US" sz="1300">
                <a:ea typeface="+mn-lt"/>
                <a:cs typeface="+mn-lt"/>
              </a:rPr>
              <a:t>Recognize employees as partners in the change</a:t>
            </a:r>
            <a:endParaRPr lang="en-US" sz="1300">
              <a:cs typeface="Segoe UI Semilight"/>
            </a:endParaRPr>
          </a:p>
          <a:p>
            <a:pPr marL="628650" lvl="1" indent="-171450">
              <a:buFont typeface="Courier New"/>
              <a:buChar char="o"/>
            </a:pPr>
            <a:r>
              <a:rPr lang="en-US" sz="1300">
                <a:ea typeface="+mn-lt"/>
                <a:cs typeface="+mn-lt"/>
              </a:rPr>
              <a:t>Mitigate unwanted conversation about the change</a:t>
            </a:r>
            <a:endParaRPr lang="en-US" sz="1300">
              <a:cs typeface="Segoe UI Semilight"/>
            </a:endParaRPr>
          </a:p>
          <a:p>
            <a:pPr algn="l"/>
            <a:endParaRPr lang="en-US" sz="1300">
              <a:cs typeface="Segoe UI Semilight"/>
            </a:endParaRPr>
          </a:p>
        </p:txBody>
      </p:sp>
      <p:sp>
        <p:nvSpPr>
          <p:cNvPr id="9" name="TextBox 8">
            <a:extLst>
              <a:ext uri="{FF2B5EF4-FFF2-40B4-BE49-F238E27FC236}">
                <a16:creationId xmlns:a16="http://schemas.microsoft.com/office/drawing/2014/main" id="{8D714EFA-8213-49F1-5317-AB3079737C81}"/>
              </a:ext>
            </a:extLst>
          </p:cNvPr>
          <p:cNvSpPr txBox="1"/>
          <p:nvPr/>
        </p:nvSpPr>
        <p:spPr>
          <a:xfrm>
            <a:off x="564077" y="3759686"/>
            <a:ext cx="10796648" cy="24776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300">
              <a:cs typeface="Segoe UI Semilight"/>
            </a:endParaRPr>
          </a:p>
          <a:p>
            <a:pPr marL="171450" indent="-171450">
              <a:buFont typeface="Arial"/>
              <a:buChar char="•"/>
            </a:pPr>
            <a:r>
              <a:rPr lang="en-US" sz="1300" b="1">
                <a:solidFill>
                  <a:schemeClr val="accent5"/>
                </a:solidFill>
                <a:cs typeface="Segoe UI Semilight"/>
              </a:rPr>
              <a:t>Stakeholder Engagement</a:t>
            </a:r>
            <a:r>
              <a:rPr lang="en-US" sz="1300" b="1">
                <a:cs typeface="Segoe UI Semilight"/>
              </a:rPr>
              <a:t> </a:t>
            </a:r>
            <a:r>
              <a:rPr lang="en-US" sz="1300">
                <a:cs typeface="Segoe UI Semilight"/>
              </a:rPr>
              <a:t>– bringing together individuals from a variety of positions across the organization to engage in collaborating on defining objectives for the change, assessing readiness for change, and sharing their experiences and learning with one another. </a:t>
            </a:r>
          </a:p>
          <a:p>
            <a:pPr marL="171450" indent="-171450">
              <a:buFont typeface="Arial"/>
              <a:buChar char="•"/>
            </a:pPr>
            <a:r>
              <a:rPr lang="en-US" sz="1300" b="1">
                <a:solidFill>
                  <a:schemeClr val="accent5"/>
                </a:solidFill>
                <a:cs typeface="Segoe UI Semilight"/>
              </a:rPr>
              <a:t>Sponsorship/ Change Leadership</a:t>
            </a:r>
            <a:r>
              <a:rPr lang="en-US" sz="1300" b="1">
                <a:cs typeface="Segoe UI Semilight"/>
              </a:rPr>
              <a:t> </a:t>
            </a:r>
            <a:r>
              <a:rPr lang="en-US" sz="1300">
                <a:cs typeface="Segoe UI Semilight"/>
              </a:rPr>
              <a:t>– during times of change, leaders are accountable for “living the change”, which means leading by example and holding oneself and others accountable for supporting the change. Leaders play an essential role in creating the conditions to help their staff understand change and successfully adapt. </a:t>
            </a:r>
          </a:p>
          <a:p>
            <a:pPr marL="171450" indent="-171450">
              <a:buFont typeface="Arial"/>
              <a:buChar char="•"/>
            </a:pPr>
            <a:r>
              <a:rPr lang="en-US" sz="1300" b="1">
                <a:solidFill>
                  <a:schemeClr val="accent5"/>
                </a:solidFill>
                <a:cs typeface="Segoe UI Semilight"/>
              </a:rPr>
              <a:t>Resistance Management</a:t>
            </a:r>
            <a:r>
              <a:rPr lang="en-US" sz="1300" b="1">
                <a:cs typeface="Segoe UI Semilight"/>
              </a:rPr>
              <a:t> </a:t>
            </a:r>
            <a:r>
              <a:rPr lang="en-US" sz="1300">
                <a:cs typeface="Segoe UI Semilight"/>
              </a:rPr>
              <a:t>– fostering an environment in which there is mutual trust and respect, and in which people feel comfortable with openly sharing their concerns, asking questions, and learning new knowledge and skills. </a:t>
            </a:r>
          </a:p>
          <a:p>
            <a:pPr marL="171450" indent="-171450">
              <a:buFont typeface="Arial"/>
              <a:buChar char="•"/>
            </a:pPr>
            <a:r>
              <a:rPr lang="en-US" sz="1300" b="1">
                <a:solidFill>
                  <a:schemeClr val="accent5"/>
                </a:solidFill>
                <a:cs typeface="Segoe UI Semilight"/>
              </a:rPr>
              <a:t>Knowledge Transfer and Training</a:t>
            </a:r>
            <a:r>
              <a:rPr lang="en-US" sz="1300" b="1">
                <a:cs typeface="Segoe UI Semilight"/>
              </a:rPr>
              <a:t> </a:t>
            </a:r>
            <a:r>
              <a:rPr lang="en-US" sz="1300">
                <a:cs typeface="Segoe UI Semilight"/>
              </a:rPr>
              <a:t>– ensuring that when the change is implemented, everyone has the knowledge they need to do things differently. Projects need to support knowledge transfer by providing people with effective training as well as resources like job aids and up-to-date policy and procedural documentation. </a:t>
            </a:r>
          </a:p>
          <a:p>
            <a:endParaRPr lang="en-US" sz="1200">
              <a:cs typeface="Segoe UI Semilight"/>
            </a:endParaRPr>
          </a:p>
        </p:txBody>
      </p:sp>
    </p:spTree>
    <p:extLst>
      <p:ext uri="{BB962C8B-B14F-4D97-AF65-F5344CB8AC3E}">
        <p14:creationId xmlns:p14="http://schemas.microsoft.com/office/powerpoint/2010/main" val="5941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F209-E4DA-FA85-645B-5008DD907EA1}"/>
              </a:ext>
            </a:extLst>
          </p:cNvPr>
          <p:cNvSpPr>
            <a:spLocks noGrp="1"/>
          </p:cNvSpPr>
          <p:nvPr>
            <p:ph type="title"/>
          </p:nvPr>
        </p:nvSpPr>
        <p:spPr/>
        <p:txBody>
          <a:bodyPr/>
          <a:lstStyle/>
          <a:p>
            <a:r>
              <a:rPr lang="en-US">
                <a:cs typeface="Segoe UI Semibold"/>
              </a:rPr>
              <a:t>Change Commitment Curve</a:t>
            </a:r>
            <a:endParaRPr lang="en-US"/>
          </a:p>
        </p:txBody>
      </p:sp>
      <p:sp>
        <p:nvSpPr>
          <p:cNvPr id="4" name="Content Placeholder 3">
            <a:extLst>
              <a:ext uri="{FF2B5EF4-FFF2-40B4-BE49-F238E27FC236}">
                <a16:creationId xmlns:a16="http://schemas.microsoft.com/office/drawing/2014/main" id="{069D7AC1-3F93-DDC5-FA5C-A0CD2A6C42E1}"/>
              </a:ext>
            </a:extLst>
          </p:cNvPr>
          <p:cNvSpPr>
            <a:spLocks noGrp="1"/>
          </p:cNvSpPr>
          <p:nvPr>
            <p:ph sz="quarter" idx="11"/>
          </p:nvPr>
        </p:nvSpPr>
        <p:spPr>
          <a:xfrm>
            <a:off x="626692" y="1292035"/>
            <a:ext cx="10922000" cy="4173357"/>
          </a:xfrm>
        </p:spPr>
        <p:txBody>
          <a:bodyPr vert="horz" lIns="0" tIns="0" rIns="0" bIns="0" rtlCol="0" anchor="t">
            <a:normAutofit/>
          </a:bodyPr>
          <a:lstStyle/>
          <a:p>
            <a:pPr marL="276860" indent="-276860"/>
            <a:r>
              <a:rPr lang="en-US" sz="1200">
                <a:ea typeface="+mn-lt"/>
                <a:cs typeface="+mn-lt"/>
              </a:rPr>
              <a:t>It is a model used to discuss the pace communication and engagement activities and can help understand the journey that people need to go through before they reach a level of willingness to accept or buy-in to a significant change.  </a:t>
            </a:r>
            <a:endParaRPr lang="en-US" sz="1200"/>
          </a:p>
          <a:p>
            <a:pPr marL="276860" indent="-276860"/>
            <a:r>
              <a:rPr lang="en-US" sz="1200">
                <a:ea typeface="+mn-lt"/>
                <a:cs typeface="+mn-lt"/>
              </a:rPr>
              <a:t>The main concept of the curve is that getting to Buy-in and Ownership takes time and takes moving through several initial steps. It also is helping when determine the level of commitment a given stakeholder should reach as not everyone needs to reach ownership, some may just need to reach a willingness to accept.</a:t>
            </a:r>
            <a:endParaRPr lang="en-US" sz="1200"/>
          </a:p>
          <a:p>
            <a:pPr marL="276860" indent="-276860"/>
            <a:endParaRPr lang="en-US"/>
          </a:p>
        </p:txBody>
      </p:sp>
      <p:sp>
        <p:nvSpPr>
          <p:cNvPr id="5" name="Slide Number Placeholder 4">
            <a:extLst>
              <a:ext uri="{FF2B5EF4-FFF2-40B4-BE49-F238E27FC236}">
                <a16:creationId xmlns:a16="http://schemas.microsoft.com/office/drawing/2014/main" id="{84FED219-0CD8-658E-089A-C982A14A2040}"/>
              </a:ext>
            </a:extLst>
          </p:cNvPr>
          <p:cNvSpPr>
            <a:spLocks noGrp="1"/>
          </p:cNvSpPr>
          <p:nvPr>
            <p:ph type="sldNum" sz="quarter" idx="12"/>
          </p:nvPr>
        </p:nvSpPr>
        <p:spPr/>
        <p:txBody>
          <a:bodyPr/>
          <a:lstStyle/>
          <a:p>
            <a:fld id="{524D1A82-BAD5-4898-8C77-C821410AB1EA}" type="slidenum">
              <a:rPr lang="en-CA" smtClean="0"/>
              <a:pPr/>
              <a:t>61</a:t>
            </a:fld>
            <a:endParaRPr lang="en-CA"/>
          </a:p>
        </p:txBody>
      </p:sp>
      <p:pic>
        <p:nvPicPr>
          <p:cNvPr id="8" name="Picture 8">
            <a:extLst>
              <a:ext uri="{FF2B5EF4-FFF2-40B4-BE49-F238E27FC236}">
                <a16:creationId xmlns:a16="http://schemas.microsoft.com/office/drawing/2014/main" id="{64475E38-E5ED-3D5A-B056-7A1D1A8846AD}"/>
              </a:ext>
            </a:extLst>
          </p:cNvPr>
          <p:cNvPicPr>
            <a:picLocks noChangeAspect="1"/>
          </p:cNvPicPr>
          <p:nvPr/>
        </p:nvPicPr>
        <p:blipFill>
          <a:blip r:embed="rId2"/>
          <a:stretch>
            <a:fillRect/>
          </a:stretch>
        </p:blipFill>
        <p:spPr>
          <a:xfrm>
            <a:off x="5783284" y="2770862"/>
            <a:ext cx="5058887" cy="3374667"/>
          </a:xfrm>
          <a:prstGeom prst="rect">
            <a:avLst/>
          </a:prstGeom>
        </p:spPr>
      </p:pic>
      <p:sp>
        <p:nvSpPr>
          <p:cNvPr id="10" name="Rectangle: Rounded Corners 9">
            <a:extLst>
              <a:ext uri="{FF2B5EF4-FFF2-40B4-BE49-F238E27FC236}">
                <a16:creationId xmlns:a16="http://schemas.microsoft.com/office/drawing/2014/main" id="{B6EB4948-9DC0-4A0B-3D9C-BEFB64CCD6C9}"/>
              </a:ext>
            </a:extLst>
          </p:cNvPr>
          <p:cNvSpPr/>
          <p:nvPr/>
        </p:nvSpPr>
        <p:spPr>
          <a:xfrm>
            <a:off x="1037842" y="2524639"/>
            <a:ext cx="3962399" cy="1413153"/>
          </a:xfrm>
          <a:prstGeom prst="roundRect">
            <a:avLst/>
          </a:prstGeom>
          <a:ln>
            <a:solidFill>
              <a:srgbClr val="0F3C4F"/>
            </a:solidFill>
          </a:ln>
        </p:spPr>
        <p:txBody>
          <a:bodyPr wrap="square" rtlCol="0" anchor="ctr">
            <a:spAutoFit/>
          </a:bodyPr>
          <a:lstStyle/>
          <a:p>
            <a:r>
              <a:rPr lang="en-US" sz="1100" b="1">
                <a:solidFill>
                  <a:srgbClr val="0F1313"/>
                </a:solidFill>
                <a:latin typeface="Corbel"/>
                <a:ea typeface="Corbel" charset="0"/>
                <a:cs typeface="Corbel" charset="0"/>
              </a:rPr>
              <a:t>Communication Objectives:</a:t>
            </a:r>
          </a:p>
          <a:p>
            <a:pPr marL="171450" indent="-171450">
              <a:buFont typeface="Arial"/>
              <a:buChar char="•"/>
            </a:pPr>
            <a:r>
              <a:rPr lang="en-US" sz="1100">
                <a:solidFill>
                  <a:srgbClr val="0F1313"/>
                </a:solidFill>
                <a:latin typeface="Corbel"/>
                <a:ea typeface="Corbel" charset="0"/>
                <a:cs typeface="Corbel" charset="0"/>
              </a:rPr>
              <a:t>Move staff up the change curve (shown to the right); </a:t>
            </a:r>
          </a:p>
          <a:p>
            <a:pPr marL="171450" indent="-171450">
              <a:buFont typeface="Arial"/>
              <a:buChar char="•"/>
            </a:pPr>
            <a:r>
              <a:rPr lang="en-US" sz="1100">
                <a:solidFill>
                  <a:srgbClr val="0F1313"/>
                </a:solidFill>
                <a:latin typeface="Corbel"/>
                <a:ea typeface="Corbel" charset="0"/>
                <a:cs typeface="Corbel" charset="0"/>
              </a:rPr>
              <a:t>Address concerns and / or questions raised by stakeholders; and</a:t>
            </a:r>
          </a:p>
          <a:p>
            <a:pPr marL="171450" indent="-171450">
              <a:buFont typeface="Arial"/>
              <a:buChar char="•"/>
            </a:pPr>
            <a:r>
              <a:rPr lang="en-US" sz="1100">
                <a:solidFill>
                  <a:srgbClr val="0F1313"/>
                </a:solidFill>
                <a:latin typeface="Corbel"/>
                <a:ea typeface="Corbel" charset="0"/>
                <a:cs typeface="Corbel" charset="0"/>
              </a:rPr>
              <a:t>Maintain optimism and positive perception of the program to enable people to progress forward through the change journey. </a:t>
            </a:r>
          </a:p>
        </p:txBody>
      </p:sp>
      <p:sp>
        <p:nvSpPr>
          <p:cNvPr id="11" name="Rectangle: Rounded Corners 10">
            <a:extLst>
              <a:ext uri="{FF2B5EF4-FFF2-40B4-BE49-F238E27FC236}">
                <a16:creationId xmlns:a16="http://schemas.microsoft.com/office/drawing/2014/main" id="{FCC0E8D5-C723-CB11-D774-5AA1DFA02AE5}"/>
              </a:ext>
            </a:extLst>
          </p:cNvPr>
          <p:cNvSpPr/>
          <p:nvPr/>
        </p:nvSpPr>
        <p:spPr>
          <a:xfrm>
            <a:off x="1037842" y="4129288"/>
            <a:ext cx="3962399" cy="2162294"/>
          </a:xfrm>
          <a:prstGeom prst="roundRect">
            <a:avLst/>
          </a:prstGeom>
          <a:ln>
            <a:solidFill>
              <a:srgbClr val="0F3C4F"/>
            </a:solidFill>
          </a:ln>
        </p:spPr>
        <p:txBody>
          <a:bodyPr wrap="square" lIns="91440" tIns="45720" rIns="91440" bIns="45720" rtlCol="0" anchor="ctr">
            <a:spAutoFit/>
          </a:bodyPr>
          <a:lstStyle/>
          <a:p>
            <a:r>
              <a:rPr lang="en-US" sz="1000" b="1">
                <a:ea typeface="+mn-lt"/>
                <a:cs typeface="+mn-lt"/>
              </a:rPr>
              <a:t>Communication Good Practices:</a:t>
            </a:r>
            <a:endParaRPr lang="en-US" sz="1000">
              <a:ea typeface="+mn-lt"/>
              <a:cs typeface="+mn-lt"/>
            </a:endParaRPr>
          </a:p>
          <a:p>
            <a:pPr marL="171450" indent="-171450">
              <a:buFont typeface="Arial"/>
              <a:buChar char="•"/>
            </a:pPr>
            <a:r>
              <a:rPr lang="en-US" sz="1000">
                <a:ea typeface="+mn-lt"/>
                <a:cs typeface="+mn-lt"/>
              </a:rPr>
              <a:t>Communication should be proactive and consistent;</a:t>
            </a:r>
            <a:endParaRPr lang="en-US" sz="1000">
              <a:cs typeface="Segoe UI Semilight"/>
            </a:endParaRPr>
          </a:p>
          <a:p>
            <a:pPr marL="171450" indent="-171450">
              <a:buFont typeface="Arial"/>
              <a:buChar char="•"/>
            </a:pPr>
            <a:r>
              <a:rPr lang="en-US" sz="1000">
                <a:ea typeface="+mn-lt"/>
                <a:cs typeface="+mn-lt"/>
              </a:rPr>
              <a:t>Communicate frequently, but choose timing carefully;</a:t>
            </a:r>
            <a:endParaRPr lang="en-US" sz="1000">
              <a:cs typeface="Segoe UI Semilight"/>
            </a:endParaRPr>
          </a:p>
          <a:p>
            <a:pPr marL="171450" indent="-171450">
              <a:buFont typeface="Arial"/>
              <a:buChar char="•"/>
            </a:pPr>
            <a:r>
              <a:rPr lang="en-US" sz="1000">
                <a:ea typeface="+mn-lt"/>
                <a:cs typeface="+mn-lt"/>
              </a:rPr>
              <a:t>Use two-way, in-person communications for important messages or if you anticipate questions; use email to convey information;</a:t>
            </a:r>
            <a:endParaRPr lang="en-US" sz="1000">
              <a:cs typeface="Segoe UI Semilight"/>
            </a:endParaRPr>
          </a:p>
          <a:p>
            <a:pPr marL="171450" indent="-171450">
              <a:buFont typeface="Arial"/>
              <a:buChar char="•"/>
            </a:pPr>
            <a:r>
              <a:rPr lang="en-US" sz="1000">
                <a:ea typeface="+mn-lt"/>
                <a:cs typeface="+mn-lt"/>
              </a:rPr>
              <a:t>Solicit regular feedback to measure communications effectiveness; and</a:t>
            </a:r>
          </a:p>
          <a:p>
            <a:pPr marL="171450" indent="-171450">
              <a:buFont typeface="Arial"/>
              <a:buChar char="•"/>
            </a:pPr>
            <a:r>
              <a:rPr lang="en-US" sz="1000">
                <a:ea typeface="+mn-lt"/>
                <a:cs typeface="+mn-lt"/>
              </a:rPr>
              <a:t>Leverage leaders to reinforce communications; make it easy for leaders by providing pre-written material and talking points to stay on message.</a:t>
            </a:r>
          </a:p>
          <a:p>
            <a:endParaRPr lang="en-US" sz="1100" b="1">
              <a:solidFill>
                <a:srgbClr val="0F1313"/>
              </a:solidFill>
              <a:latin typeface="Corbel"/>
              <a:ea typeface="Corbel" charset="0"/>
              <a:cs typeface="Corbel" charset="0"/>
            </a:endParaRPr>
          </a:p>
        </p:txBody>
      </p:sp>
    </p:spTree>
    <p:extLst>
      <p:ext uri="{BB962C8B-B14F-4D97-AF65-F5344CB8AC3E}">
        <p14:creationId xmlns:p14="http://schemas.microsoft.com/office/powerpoint/2010/main" val="20475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1899-44A8-7D0B-2A04-AABDC04F5733}"/>
              </a:ext>
            </a:extLst>
          </p:cNvPr>
          <p:cNvSpPr>
            <a:spLocks noGrp="1"/>
          </p:cNvSpPr>
          <p:nvPr>
            <p:ph type="title"/>
          </p:nvPr>
        </p:nvSpPr>
        <p:spPr/>
        <p:txBody>
          <a:bodyPr/>
          <a:lstStyle/>
          <a:p>
            <a:r>
              <a:rPr lang="en-US">
                <a:cs typeface="Segoe UI Semibold"/>
              </a:rPr>
              <a:t>Risk Assessment</a:t>
            </a:r>
            <a:endParaRPr lang="en-US"/>
          </a:p>
        </p:txBody>
      </p:sp>
      <p:sp>
        <p:nvSpPr>
          <p:cNvPr id="3" name="Text Placeholder 2">
            <a:extLst>
              <a:ext uri="{FF2B5EF4-FFF2-40B4-BE49-F238E27FC236}">
                <a16:creationId xmlns:a16="http://schemas.microsoft.com/office/drawing/2014/main" id="{69934874-F9E3-B8F6-5EED-E439B8813FAA}"/>
              </a:ext>
            </a:extLst>
          </p:cNvPr>
          <p:cNvSpPr>
            <a:spLocks noGrp="1"/>
          </p:cNvSpPr>
          <p:nvPr>
            <p:ph type="body" idx="1"/>
          </p:nvPr>
        </p:nvSpPr>
        <p:spPr/>
        <p:txBody>
          <a:bodyPr/>
          <a:lstStyle/>
          <a:p>
            <a:r>
              <a:rPr lang="en-US">
                <a:cs typeface="Segoe UI Semibold"/>
              </a:rPr>
              <a:t>Risk and Mitigations</a:t>
            </a:r>
            <a:endParaRPr lang="en-US"/>
          </a:p>
        </p:txBody>
      </p:sp>
      <p:sp>
        <p:nvSpPr>
          <p:cNvPr id="4" name="Content Placeholder 3">
            <a:extLst>
              <a:ext uri="{FF2B5EF4-FFF2-40B4-BE49-F238E27FC236}">
                <a16:creationId xmlns:a16="http://schemas.microsoft.com/office/drawing/2014/main" id="{931D74E0-C13D-3895-515D-922B28ADF240}"/>
              </a:ext>
            </a:extLst>
          </p:cNvPr>
          <p:cNvSpPr>
            <a:spLocks noGrp="1"/>
          </p:cNvSpPr>
          <p:nvPr>
            <p:ph sz="quarter" idx="11"/>
          </p:nvPr>
        </p:nvSpPr>
        <p:spPr>
          <a:xfrm>
            <a:off x="646484" y="1687879"/>
            <a:ext cx="10912104" cy="1837877"/>
          </a:xfrm>
        </p:spPr>
        <p:txBody>
          <a:bodyPr vert="horz" lIns="0" tIns="0" rIns="0" bIns="0" rtlCol="0" anchor="t">
            <a:normAutofit fontScale="47500" lnSpcReduction="20000"/>
          </a:bodyPr>
          <a:lstStyle/>
          <a:p>
            <a:pPr marL="0" indent="0">
              <a:buNone/>
            </a:pPr>
            <a:r>
              <a:rPr lang="en-US">
                <a:ea typeface="+mn-lt"/>
                <a:cs typeface="+mn-lt"/>
              </a:rPr>
              <a:t>In the development of the implementation plan, the following assumptions were made: </a:t>
            </a:r>
            <a:endParaRPr lang="en-US">
              <a:ea typeface="+mn-lt"/>
            </a:endParaRPr>
          </a:p>
          <a:p>
            <a:pPr marL="457200" indent="-457200"/>
            <a:r>
              <a:rPr lang="en-US">
                <a:ea typeface="+mn-lt"/>
                <a:cs typeface="+mn-lt"/>
              </a:rPr>
              <a:t>The recommended organizational designs are approved; </a:t>
            </a:r>
            <a:endParaRPr lang="en-US"/>
          </a:p>
          <a:p>
            <a:pPr marL="457200" indent="-457200"/>
            <a:r>
              <a:rPr lang="en-US">
                <a:ea typeface="+mn-lt"/>
                <a:cs typeface="+mn-lt"/>
              </a:rPr>
              <a:t>Qualified candidates can be sourced to fill open positions;</a:t>
            </a:r>
            <a:endParaRPr lang="en-US"/>
          </a:p>
          <a:p>
            <a:pPr marL="457200" indent="-457200"/>
            <a:r>
              <a:rPr lang="en-US">
                <a:ea typeface="+mn-lt"/>
                <a:cs typeface="+mn-lt"/>
              </a:rPr>
              <a:t>Resources are available and made accountable to deploy the implementation plan activities; and, </a:t>
            </a:r>
            <a:endParaRPr lang="en-US"/>
          </a:p>
          <a:p>
            <a:pPr marL="457200" indent="-457200"/>
            <a:r>
              <a:rPr lang="en-US">
                <a:ea typeface="+mn-lt"/>
                <a:cs typeface="+mn-lt"/>
              </a:rPr>
              <a:t>An Implementation Team/Lead are established on schedule and the Senior Leadership is able to successfully develop an integrated project plan and manage the project effectively. </a:t>
            </a:r>
            <a:endParaRPr lang="en-US"/>
          </a:p>
          <a:p>
            <a:pPr marL="0" indent="0">
              <a:buNone/>
            </a:pPr>
            <a:r>
              <a:rPr lang="en-US">
                <a:ea typeface="+mn-lt"/>
                <a:cs typeface="+mn-lt"/>
              </a:rPr>
              <a:t>The overall success of Casselman's implementation can be affected by the following risks:</a:t>
            </a:r>
            <a:endParaRPr lang="en-US"/>
          </a:p>
          <a:p>
            <a:pPr marL="276860" indent="-276860"/>
            <a:endParaRPr lang="en-US"/>
          </a:p>
        </p:txBody>
      </p:sp>
      <p:sp>
        <p:nvSpPr>
          <p:cNvPr id="5" name="Slide Number Placeholder 4">
            <a:extLst>
              <a:ext uri="{FF2B5EF4-FFF2-40B4-BE49-F238E27FC236}">
                <a16:creationId xmlns:a16="http://schemas.microsoft.com/office/drawing/2014/main" id="{09104B32-66EE-3785-039C-509E0D0C1C57}"/>
              </a:ext>
            </a:extLst>
          </p:cNvPr>
          <p:cNvSpPr>
            <a:spLocks noGrp="1"/>
          </p:cNvSpPr>
          <p:nvPr>
            <p:ph type="sldNum" sz="quarter" idx="12"/>
          </p:nvPr>
        </p:nvSpPr>
        <p:spPr/>
        <p:txBody>
          <a:bodyPr/>
          <a:lstStyle/>
          <a:p>
            <a:fld id="{524D1A82-BAD5-4898-8C77-C821410AB1EA}" type="slidenum">
              <a:rPr lang="en-CA" smtClean="0"/>
              <a:pPr/>
              <a:t>62</a:t>
            </a:fld>
            <a:endParaRPr lang="en-CA"/>
          </a:p>
        </p:txBody>
      </p:sp>
      <p:graphicFrame>
        <p:nvGraphicFramePr>
          <p:cNvPr id="7" name="Table 6">
            <a:extLst>
              <a:ext uri="{FF2B5EF4-FFF2-40B4-BE49-F238E27FC236}">
                <a16:creationId xmlns:a16="http://schemas.microsoft.com/office/drawing/2014/main" id="{624F91A8-B031-81BC-C2F3-65C4A9F41B26}"/>
              </a:ext>
            </a:extLst>
          </p:cNvPr>
          <p:cNvGraphicFramePr>
            <a:graphicFrameLocks noGrp="1"/>
          </p:cNvGraphicFramePr>
          <p:nvPr>
            <p:extLst>
              <p:ext uri="{D42A27DB-BD31-4B8C-83A1-F6EECF244321}">
                <p14:modId xmlns:p14="http://schemas.microsoft.com/office/powerpoint/2010/main" val="3978083133"/>
              </p:ext>
            </p:extLst>
          </p:nvPr>
        </p:nvGraphicFramePr>
        <p:xfrm>
          <a:off x="1403020" y="3554849"/>
          <a:ext cx="9029700" cy="2652425"/>
        </p:xfrm>
        <a:graphic>
          <a:graphicData uri="http://schemas.openxmlformats.org/drawingml/2006/table">
            <a:tbl>
              <a:tblPr firstRow="1" bandRow="1">
                <a:tableStyleId>{7DF18680-E054-41AD-8BC1-D1AEF772440D}</a:tableStyleId>
              </a:tblPr>
              <a:tblGrid>
                <a:gridCol w="2988704">
                  <a:extLst>
                    <a:ext uri="{9D8B030D-6E8A-4147-A177-3AD203B41FA5}">
                      <a16:colId xmlns:a16="http://schemas.microsoft.com/office/drawing/2014/main" val="4148261629"/>
                    </a:ext>
                  </a:extLst>
                </a:gridCol>
                <a:gridCol w="6040996">
                  <a:extLst>
                    <a:ext uri="{9D8B030D-6E8A-4147-A177-3AD203B41FA5}">
                      <a16:colId xmlns:a16="http://schemas.microsoft.com/office/drawing/2014/main" val="1586643539"/>
                    </a:ext>
                  </a:extLst>
                </a:gridCol>
              </a:tblGrid>
              <a:tr h="416665">
                <a:tc>
                  <a:txBody>
                    <a:bodyPr/>
                    <a:lstStyle/>
                    <a:p>
                      <a:pPr marL="0" algn="ctr" rtl="0" eaLnBrk="1" latinLnBrk="0" hangingPunct="1">
                        <a:spcBef>
                          <a:spcPts val="0"/>
                        </a:spcBef>
                        <a:spcAft>
                          <a:spcPts val="0"/>
                        </a:spcAft>
                      </a:pPr>
                      <a:r>
                        <a:rPr lang="en-CA" sz="1200" kern="1200">
                          <a:effectLst/>
                        </a:rPr>
                        <a:t>Risk</a:t>
                      </a:r>
                      <a:endParaRPr lang="en-CA" sz="1200">
                        <a:effectLst/>
                      </a:endParaRPr>
                    </a:p>
                  </a:txBody>
                  <a:tcPr marL="0" marR="0" marT="0" marB="0" anchor="ctr"/>
                </a:tc>
                <a:tc>
                  <a:txBody>
                    <a:bodyPr/>
                    <a:lstStyle/>
                    <a:p>
                      <a:pPr marL="0" algn="ctr" rtl="0" eaLnBrk="1" latinLnBrk="0" hangingPunct="1">
                        <a:spcBef>
                          <a:spcPts val="0"/>
                        </a:spcBef>
                        <a:spcAft>
                          <a:spcPts val="0"/>
                        </a:spcAft>
                      </a:pPr>
                      <a:r>
                        <a:rPr lang="en-CA" sz="1200" kern="1200">
                          <a:effectLst/>
                        </a:rPr>
                        <a:t>Mitigation</a:t>
                      </a:r>
                      <a:endParaRPr lang="en-CA" sz="1200">
                        <a:effectLst/>
                      </a:endParaRPr>
                    </a:p>
                  </a:txBody>
                  <a:tcPr marL="0" marR="0" marT="0" marB="0" anchor="ctr"/>
                </a:tc>
                <a:extLst>
                  <a:ext uri="{0D108BD9-81ED-4DB2-BD59-A6C34878D82A}">
                    <a16:rowId xmlns:a16="http://schemas.microsoft.com/office/drawing/2014/main" val="1333118528"/>
                  </a:ext>
                </a:extLst>
              </a:tr>
              <a:tr h="558940">
                <a:tc>
                  <a:txBody>
                    <a:bodyPr/>
                    <a:lstStyle/>
                    <a:p>
                      <a:pPr marL="0" marR="0" indent="0" algn="l" rtl="0" eaLnBrk="1" fontAlgn="auto" latinLnBrk="0" hangingPunct="1">
                        <a:spcBef>
                          <a:spcPts val="0"/>
                        </a:spcBef>
                        <a:spcAft>
                          <a:spcPts val="0"/>
                        </a:spcAft>
                      </a:pPr>
                      <a:r>
                        <a:rPr lang="en-CA" sz="1100" kern="1200">
                          <a:effectLst/>
                        </a:rPr>
                        <a:t>Employee resistance to change</a:t>
                      </a:r>
                      <a:endParaRPr lang="en-CA" sz="1100">
                        <a:effectLst/>
                      </a:endParaRPr>
                    </a:p>
                  </a:txBody>
                  <a:tcPr marL="0" marR="0" marT="0" marB="0" anchor="ctr"/>
                </a:tc>
                <a:tc>
                  <a:txBody>
                    <a:bodyPr/>
                    <a:lstStyle/>
                    <a:p>
                      <a:pPr marL="0" algn="l" rtl="0" eaLnBrk="1" latinLnBrk="0" hangingPunct="1">
                        <a:spcBef>
                          <a:spcPts val="0"/>
                        </a:spcBef>
                        <a:spcAft>
                          <a:spcPts val="0"/>
                        </a:spcAft>
                      </a:pPr>
                      <a:r>
                        <a:rPr lang="en-CA" sz="1100" kern="1200">
                          <a:effectLst/>
                        </a:rPr>
                        <a:t>Employ change management strategies to include employees in change activities and increase overall buy-in.</a:t>
                      </a:r>
                      <a:endParaRPr lang="en-CA" sz="1100">
                        <a:effectLst/>
                      </a:endParaRPr>
                    </a:p>
                  </a:txBody>
                  <a:tcPr marL="0" marR="0" marT="0" marB="0" anchor="ctr"/>
                </a:tc>
                <a:extLst>
                  <a:ext uri="{0D108BD9-81ED-4DB2-BD59-A6C34878D82A}">
                    <a16:rowId xmlns:a16="http://schemas.microsoft.com/office/drawing/2014/main" val="4217338423"/>
                  </a:ext>
                </a:extLst>
              </a:tr>
              <a:tr h="558940">
                <a:tc>
                  <a:txBody>
                    <a:bodyPr/>
                    <a:lstStyle/>
                    <a:p>
                      <a:pPr marL="0" marR="0" indent="0" algn="l" rtl="0" eaLnBrk="1" fontAlgn="auto" latinLnBrk="0" hangingPunct="1">
                        <a:spcBef>
                          <a:spcPts val="0"/>
                        </a:spcBef>
                        <a:spcAft>
                          <a:spcPts val="0"/>
                        </a:spcAft>
                      </a:pPr>
                      <a:r>
                        <a:rPr lang="en-CA" sz="1100" kern="1200">
                          <a:effectLst/>
                        </a:rPr>
                        <a:t>Shortfalls in resourcing</a:t>
                      </a:r>
                      <a:endParaRPr lang="en-CA" sz="1100">
                        <a:effectLst/>
                      </a:endParaRPr>
                    </a:p>
                  </a:txBody>
                  <a:tcPr marL="0" marR="0" marT="0" marB="0" anchor="ctr"/>
                </a:tc>
                <a:tc>
                  <a:txBody>
                    <a:bodyPr/>
                    <a:lstStyle/>
                    <a:p>
                      <a:pPr marL="0" algn="l" rtl="0" eaLnBrk="1" latinLnBrk="0" hangingPunct="1">
                        <a:spcBef>
                          <a:spcPts val="0"/>
                        </a:spcBef>
                        <a:spcAft>
                          <a:spcPts val="0"/>
                        </a:spcAft>
                      </a:pPr>
                      <a:r>
                        <a:rPr lang="en-CA" sz="1100" kern="1200">
                          <a:effectLst/>
                        </a:rPr>
                        <a:t>Plan resources in advance and gain approval from relevant stakeholders.</a:t>
                      </a:r>
                      <a:endParaRPr lang="en-CA" sz="1100">
                        <a:effectLst/>
                      </a:endParaRPr>
                    </a:p>
                  </a:txBody>
                  <a:tcPr marL="0" marR="0" marT="0" marB="0" anchor="ctr"/>
                </a:tc>
                <a:extLst>
                  <a:ext uri="{0D108BD9-81ED-4DB2-BD59-A6C34878D82A}">
                    <a16:rowId xmlns:a16="http://schemas.microsoft.com/office/drawing/2014/main" val="961769031"/>
                  </a:ext>
                </a:extLst>
              </a:tr>
              <a:tr h="558940">
                <a:tc>
                  <a:txBody>
                    <a:bodyPr/>
                    <a:lstStyle/>
                    <a:p>
                      <a:pPr marL="0" marR="0" indent="0" algn="l" rtl="0" eaLnBrk="1" fontAlgn="auto" latinLnBrk="0" hangingPunct="1">
                        <a:spcBef>
                          <a:spcPts val="0"/>
                        </a:spcBef>
                        <a:spcAft>
                          <a:spcPts val="0"/>
                        </a:spcAft>
                      </a:pPr>
                      <a:r>
                        <a:rPr lang="en-CA" sz="1100" kern="1200">
                          <a:effectLst/>
                        </a:rPr>
                        <a:t>Delays in critical milestones</a:t>
                      </a:r>
                      <a:endParaRPr lang="en-CA" sz="1100">
                        <a:effectLst/>
                      </a:endParaRPr>
                    </a:p>
                  </a:txBody>
                  <a:tcPr marL="0" marR="0" marT="0" marB="0" anchor="ctr"/>
                </a:tc>
                <a:tc>
                  <a:txBody>
                    <a:bodyPr/>
                    <a:lstStyle/>
                    <a:p>
                      <a:pPr marL="0" marR="0" indent="0" algn="l" rtl="0" eaLnBrk="1" fontAlgn="auto" latinLnBrk="0" hangingPunct="1">
                        <a:spcBef>
                          <a:spcPts val="0"/>
                        </a:spcBef>
                        <a:spcAft>
                          <a:spcPts val="0"/>
                        </a:spcAft>
                      </a:pPr>
                      <a:r>
                        <a:rPr lang="en-CA" sz="1100" kern="1200">
                          <a:effectLst/>
                        </a:rPr>
                        <a:t>A selected Implementation Teams should conduct regular check-ins with an Implementation Lead or Steering Committee.</a:t>
                      </a:r>
                      <a:endParaRPr lang="en-CA" sz="1100">
                        <a:effectLst/>
                      </a:endParaRPr>
                    </a:p>
                  </a:txBody>
                  <a:tcPr marL="0" marR="0" marT="0" marB="0" anchor="ctr"/>
                </a:tc>
                <a:extLst>
                  <a:ext uri="{0D108BD9-81ED-4DB2-BD59-A6C34878D82A}">
                    <a16:rowId xmlns:a16="http://schemas.microsoft.com/office/drawing/2014/main" val="1093059779"/>
                  </a:ext>
                </a:extLst>
              </a:tr>
              <a:tr h="558940">
                <a:tc>
                  <a:txBody>
                    <a:bodyPr/>
                    <a:lstStyle/>
                    <a:p>
                      <a:pPr marL="0" marR="0" indent="0" algn="l" rtl="0" eaLnBrk="1" fontAlgn="auto" latinLnBrk="0" hangingPunct="1">
                        <a:spcBef>
                          <a:spcPts val="0"/>
                        </a:spcBef>
                        <a:spcAft>
                          <a:spcPts val="0"/>
                        </a:spcAft>
                      </a:pPr>
                      <a:r>
                        <a:rPr lang="en-CA" sz="1100" kern="1200">
                          <a:effectLst/>
                        </a:rPr>
                        <a:t>Shortfalls or complexity in Technology</a:t>
                      </a:r>
                      <a:endParaRPr lang="en-CA" sz="1100">
                        <a:effectLst/>
                      </a:endParaRPr>
                    </a:p>
                  </a:txBody>
                  <a:tcPr marL="0" marR="0" marT="0" marB="0" anchor="ctr"/>
                </a:tc>
                <a:tc>
                  <a:txBody>
                    <a:bodyPr/>
                    <a:lstStyle/>
                    <a:p>
                      <a:pPr marL="0" marR="0" indent="0" algn="l" rtl="0" eaLnBrk="1" fontAlgn="auto" latinLnBrk="0" hangingPunct="1">
                        <a:spcBef>
                          <a:spcPts val="0"/>
                        </a:spcBef>
                        <a:spcAft>
                          <a:spcPts val="0"/>
                        </a:spcAft>
                      </a:pPr>
                      <a:r>
                        <a:rPr lang="en-CA" sz="1100" kern="1200">
                          <a:effectLst/>
                        </a:rPr>
                        <a:t>This will be mitigated by the recommended technology assessment that will provide insights into solutions to increase process efficiency through the use of additional technology capabilities or further customizing the existing systems.</a:t>
                      </a:r>
                      <a:endParaRPr lang="en-CA" sz="1100">
                        <a:effectLst/>
                      </a:endParaRPr>
                    </a:p>
                  </a:txBody>
                  <a:tcPr marL="0" marR="0" marT="0" marB="0" anchor="ctr"/>
                </a:tc>
                <a:extLst>
                  <a:ext uri="{0D108BD9-81ED-4DB2-BD59-A6C34878D82A}">
                    <a16:rowId xmlns:a16="http://schemas.microsoft.com/office/drawing/2014/main" val="1638092737"/>
                  </a:ext>
                </a:extLst>
              </a:tr>
            </a:tbl>
          </a:graphicData>
        </a:graphic>
      </p:graphicFrame>
    </p:spTree>
    <p:extLst>
      <p:ext uri="{BB962C8B-B14F-4D97-AF65-F5344CB8AC3E}">
        <p14:creationId xmlns:p14="http://schemas.microsoft.com/office/powerpoint/2010/main" val="128894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B9C1-9293-4EA1-0516-3B7780791F44}"/>
              </a:ext>
            </a:extLst>
          </p:cNvPr>
          <p:cNvSpPr>
            <a:spLocks noGrp="1"/>
          </p:cNvSpPr>
          <p:nvPr>
            <p:ph type="title"/>
          </p:nvPr>
        </p:nvSpPr>
        <p:spPr/>
        <p:txBody>
          <a:bodyPr/>
          <a:lstStyle/>
          <a:p>
            <a:r>
              <a:rPr lang="en-US">
                <a:cs typeface="Segoe UI Semibold"/>
              </a:rPr>
              <a:t>Appendices</a:t>
            </a:r>
            <a:endParaRPr lang="en-US"/>
          </a:p>
        </p:txBody>
      </p:sp>
    </p:spTree>
    <p:extLst>
      <p:ext uri="{BB962C8B-B14F-4D97-AF65-F5344CB8AC3E}">
        <p14:creationId xmlns:p14="http://schemas.microsoft.com/office/powerpoint/2010/main" val="208314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77E309-2ACE-4148-B16B-4DDFC93F5475}"/>
              </a:ext>
            </a:extLst>
          </p:cNvPr>
          <p:cNvSpPr>
            <a:spLocks noGrp="1"/>
          </p:cNvSpPr>
          <p:nvPr>
            <p:ph type="title"/>
          </p:nvPr>
        </p:nvSpPr>
        <p:spPr>
          <a:xfrm>
            <a:off x="638173" y="2166016"/>
            <a:ext cx="6054727" cy="553998"/>
          </a:xfrm>
        </p:spPr>
        <p:txBody>
          <a:bodyPr/>
          <a:lstStyle/>
          <a:p>
            <a:r>
              <a:rPr lang="en-CA"/>
              <a:t>Thank You</a:t>
            </a:r>
          </a:p>
        </p:txBody>
      </p:sp>
      <p:grpSp>
        <p:nvGrpSpPr>
          <p:cNvPr id="7" name="Group 6" descr="Person Icon&#10;Email Icon&#10;Phone Icon&#10;Location Icon">
            <a:extLst>
              <a:ext uri="{FF2B5EF4-FFF2-40B4-BE49-F238E27FC236}">
                <a16:creationId xmlns:a16="http://schemas.microsoft.com/office/drawing/2014/main" id="{B80374F4-3723-405C-AD7C-614A06CF4DCD}"/>
              </a:ext>
            </a:extLst>
          </p:cNvPr>
          <p:cNvGrpSpPr/>
          <p:nvPr/>
        </p:nvGrpSpPr>
        <p:grpSpPr>
          <a:xfrm>
            <a:off x="438151" y="2841913"/>
            <a:ext cx="698500" cy="2001231"/>
            <a:chOff x="1804987" y="3076576"/>
            <a:chExt cx="523875" cy="1421378"/>
          </a:xfrm>
        </p:grpSpPr>
        <p:pic>
          <p:nvPicPr>
            <p:cNvPr id="8" name="Picture 364" descr="A silhouette of a person&#10;&#10;Description automatically generated">
              <a:extLst>
                <a:ext uri="{FF2B5EF4-FFF2-40B4-BE49-F238E27FC236}">
                  <a16:creationId xmlns:a16="http://schemas.microsoft.com/office/drawing/2014/main" id="{9C3E1070-B629-42D3-978A-525C4124E372}"/>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41602" y="3076576"/>
              <a:ext cx="450645" cy="450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65" descr="A close up of a logo&#10;&#10;Description automatically generated">
              <a:extLst>
                <a:ext uri="{FF2B5EF4-FFF2-40B4-BE49-F238E27FC236}">
                  <a16:creationId xmlns:a16="http://schemas.microsoft.com/office/drawing/2014/main" id="{3B760624-5E9A-4952-9947-BA22EB080BB6}"/>
                </a:ext>
              </a:extLst>
            </p:cNvPr>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41602" y="4047309"/>
              <a:ext cx="450645" cy="4506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logo&#10;&#10;Description automatically generated">
              <a:extLst>
                <a:ext uri="{FF2B5EF4-FFF2-40B4-BE49-F238E27FC236}">
                  <a16:creationId xmlns:a16="http://schemas.microsoft.com/office/drawing/2014/main" id="{00159350-06CC-4BFD-93CE-FFD196D25FD5}"/>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4987" y="3667506"/>
              <a:ext cx="523875" cy="523875"/>
            </a:xfrm>
            <a:prstGeom prst="rect">
              <a:avLst/>
            </a:prstGeom>
          </p:spPr>
        </p:pic>
        <p:pic>
          <p:nvPicPr>
            <p:cNvPr id="11" name="Picture 10" descr="A picture containing object, clock&#10;&#10;Description automatically generated">
              <a:extLst>
                <a:ext uri="{FF2B5EF4-FFF2-40B4-BE49-F238E27FC236}">
                  <a16:creationId xmlns:a16="http://schemas.microsoft.com/office/drawing/2014/main" id="{834E80D3-EBE3-415D-858C-77059E852DA9}"/>
                </a:ext>
              </a:extLst>
            </p:cNvPr>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4987" y="3372231"/>
              <a:ext cx="523875" cy="523875"/>
            </a:xfrm>
            <a:prstGeom prst="rect">
              <a:avLst/>
            </a:prstGeom>
          </p:spPr>
        </p:pic>
      </p:grpSp>
      <p:graphicFrame>
        <p:nvGraphicFramePr>
          <p:cNvPr id="12" name="Table 11">
            <a:extLst>
              <a:ext uri="{FF2B5EF4-FFF2-40B4-BE49-F238E27FC236}">
                <a16:creationId xmlns:a16="http://schemas.microsoft.com/office/drawing/2014/main" id="{F6BB4435-8812-4E1E-84C4-B0DA5ABF2998}"/>
              </a:ext>
            </a:extLst>
          </p:cNvPr>
          <p:cNvGraphicFramePr>
            <a:graphicFrameLocks noGrp="1"/>
          </p:cNvGraphicFramePr>
          <p:nvPr>
            <p:extLst>
              <p:ext uri="{D42A27DB-BD31-4B8C-83A1-F6EECF244321}">
                <p14:modId xmlns:p14="http://schemas.microsoft.com/office/powerpoint/2010/main" val="2386135998"/>
              </p:ext>
            </p:extLst>
          </p:nvPr>
        </p:nvGraphicFramePr>
        <p:xfrm>
          <a:off x="1019637" y="3025495"/>
          <a:ext cx="6045200" cy="2214880"/>
        </p:xfrm>
        <a:graphic>
          <a:graphicData uri="http://schemas.openxmlformats.org/drawingml/2006/table">
            <a:tbl>
              <a:tblPr firstRow="1" firstCol="1" bandRow="1"/>
              <a:tblGrid>
                <a:gridCol w="2730092">
                  <a:extLst>
                    <a:ext uri="{9D8B030D-6E8A-4147-A177-3AD203B41FA5}">
                      <a16:colId xmlns:a16="http://schemas.microsoft.com/office/drawing/2014/main" val="897891992"/>
                    </a:ext>
                  </a:extLst>
                </a:gridCol>
                <a:gridCol w="292508">
                  <a:extLst>
                    <a:ext uri="{9D8B030D-6E8A-4147-A177-3AD203B41FA5}">
                      <a16:colId xmlns:a16="http://schemas.microsoft.com/office/drawing/2014/main" val="1346993592"/>
                    </a:ext>
                  </a:extLst>
                </a:gridCol>
                <a:gridCol w="2730092">
                  <a:extLst>
                    <a:ext uri="{9D8B030D-6E8A-4147-A177-3AD203B41FA5}">
                      <a16:colId xmlns:a16="http://schemas.microsoft.com/office/drawing/2014/main" val="152413073"/>
                    </a:ext>
                  </a:extLst>
                </a:gridCol>
                <a:gridCol w="292508">
                  <a:extLst>
                    <a:ext uri="{9D8B030D-6E8A-4147-A177-3AD203B41FA5}">
                      <a16:colId xmlns:a16="http://schemas.microsoft.com/office/drawing/2014/main" val="508442510"/>
                    </a:ext>
                  </a:extLst>
                </a:gridCol>
              </a:tblGrid>
              <a:tr h="2214880">
                <a:tc>
                  <a:txBody>
                    <a:bodyPr/>
                    <a:lstStyle/>
                    <a:p>
                      <a:pPr marL="0" marR="0">
                        <a:lnSpc>
                          <a:spcPct val="100000"/>
                        </a:lnSpc>
                        <a:spcBef>
                          <a:spcPts val="0"/>
                        </a:spcBef>
                        <a:spcAft>
                          <a:spcPts val="600"/>
                        </a:spcAft>
                      </a:pPr>
                      <a:r>
                        <a:rPr lang="en-CA" sz="1400" b="0" cap="small" baseline="0">
                          <a:solidFill>
                            <a:schemeClr val="bg1"/>
                          </a:solidFill>
                          <a:effectLst/>
                          <a:latin typeface="Segoe UI"/>
                          <a:ea typeface="Calibri" panose="020F0502020204030204" pitchFamily="34" charset="0"/>
                          <a:cs typeface="Segoe UI"/>
                        </a:rPr>
                        <a:t>Jen </a:t>
                      </a:r>
                      <a:r>
                        <a:rPr lang="en-CA" sz="1400" b="0" cap="small" baseline="0" err="1">
                          <a:solidFill>
                            <a:schemeClr val="bg1"/>
                          </a:solidFill>
                          <a:effectLst/>
                          <a:latin typeface="Segoe UI"/>
                          <a:ea typeface="Calibri" panose="020F0502020204030204" pitchFamily="34" charset="0"/>
                          <a:cs typeface="Segoe UI"/>
                        </a:rPr>
                        <a:t>hayes</a:t>
                      </a:r>
                      <a:endParaRPr lang="en-CA" sz="1400" b="0" cap="small" baseline="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0000"/>
                        </a:lnSpc>
                        <a:spcBef>
                          <a:spcPts val="0"/>
                        </a:spcBef>
                        <a:spcAft>
                          <a:spcPts val="600"/>
                        </a:spcAft>
                      </a:pPr>
                      <a:r>
                        <a:rPr lang="en-CA" sz="1400" b="0" cap="small" baseline="0">
                          <a:solidFill>
                            <a:schemeClr val="bg1"/>
                          </a:solidFill>
                          <a:effectLst/>
                          <a:latin typeface="Segoe UI"/>
                          <a:ea typeface="Calibri" panose="020F0502020204030204" pitchFamily="34" charset="0"/>
                          <a:cs typeface="Segoe UI"/>
                        </a:rPr>
                        <a:t>Engagement partner</a:t>
                      </a:r>
                    </a:p>
                    <a:p>
                      <a:pPr marL="0" marR="0">
                        <a:lnSpc>
                          <a:spcPct val="100000"/>
                        </a:lnSpc>
                        <a:spcBef>
                          <a:spcPts val="0"/>
                        </a:spcBef>
                        <a:spcAft>
                          <a:spcPts val="600"/>
                        </a:spcAft>
                      </a:pPr>
                      <a:r>
                        <a:rPr lang="en-CA" sz="1400" b="0" cap="small" baseline="0">
                          <a:solidFill>
                            <a:schemeClr val="bg1"/>
                          </a:solidFill>
                          <a:effectLst/>
                          <a:latin typeface="Segoe UI"/>
                          <a:ea typeface="Calibri" panose="020F0502020204030204" pitchFamily="34" charset="0"/>
                          <a:cs typeface="Segoe UI"/>
                        </a:rPr>
                        <a:t>E:  </a:t>
                      </a:r>
                      <a:r>
                        <a:rPr lang="en-CA" sz="1400" b="0" u="sng" kern="1200" cap="none" baseline="0">
                          <a:solidFill>
                            <a:schemeClr val="bg1"/>
                          </a:solidFill>
                          <a:effectLst/>
                          <a:latin typeface="Segoe UI"/>
                          <a:ea typeface="Calibri" panose="020F0502020204030204" pitchFamily="34" charset="0"/>
                          <a:cs typeface="Segoe UI"/>
                        </a:rPr>
                        <a:t>Jen.Hayes@mnp.ca</a:t>
                      </a:r>
                    </a:p>
                    <a:p>
                      <a:pPr marL="0" marR="0">
                        <a:lnSpc>
                          <a:spcPct val="100000"/>
                        </a:lnSpc>
                        <a:spcBef>
                          <a:spcPts val="0"/>
                        </a:spcBef>
                        <a:spcAft>
                          <a:spcPts val="600"/>
                        </a:spcAft>
                      </a:pPr>
                      <a:r>
                        <a:rPr lang="en-CA" sz="1400" b="0" cap="small" baseline="0">
                          <a:solidFill>
                            <a:schemeClr val="bg1"/>
                          </a:solidFill>
                          <a:effectLst/>
                          <a:latin typeface="Segoe UI"/>
                          <a:ea typeface="Calibri" panose="020F0502020204030204" pitchFamily="34" charset="0"/>
                          <a:cs typeface="Segoe UI"/>
                        </a:rPr>
                        <a:t>T:  </a:t>
                      </a:r>
                      <a:r>
                        <a:rPr lang="en-CA" sz="1400" b="0" cap="none" baseline="0">
                          <a:solidFill>
                            <a:schemeClr val="bg1"/>
                          </a:solidFill>
                          <a:effectLst/>
                          <a:latin typeface="Segoe UI"/>
                          <a:ea typeface="Calibri" panose="020F0502020204030204" pitchFamily="34" charset="0"/>
                          <a:cs typeface="Segoe UI"/>
                        </a:rPr>
                        <a:t>416.515.5055</a:t>
                      </a:r>
                    </a:p>
                    <a:p>
                      <a:pPr marL="0" marR="0">
                        <a:lnSpc>
                          <a:spcPct val="100000"/>
                        </a:lnSpc>
                        <a:spcBef>
                          <a:spcPts val="0"/>
                        </a:spcBef>
                        <a:spcAft>
                          <a:spcPts val="600"/>
                        </a:spcAft>
                      </a:pPr>
                      <a:r>
                        <a:rPr lang="en-CA" sz="1400" b="0" cap="none" baseline="0">
                          <a:solidFill>
                            <a:schemeClr val="bg1"/>
                          </a:solidFill>
                          <a:effectLst/>
                          <a:latin typeface="Segoe UI"/>
                          <a:ea typeface="Calibri" panose="020F0502020204030204" pitchFamily="34" charset="0"/>
                          <a:cs typeface="Segoe UI"/>
                        </a:rPr>
                        <a:t>111 Richmond St. W </a:t>
                      </a:r>
                    </a:p>
                    <a:p>
                      <a:pPr marL="0" marR="0">
                        <a:lnSpc>
                          <a:spcPct val="100000"/>
                        </a:lnSpc>
                        <a:spcBef>
                          <a:spcPts val="0"/>
                        </a:spcBef>
                        <a:spcAft>
                          <a:spcPts val="600"/>
                        </a:spcAft>
                      </a:pPr>
                      <a:r>
                        <a:rPr lang="en-CA" sz="1400" b="0" cap="none" baseline="0">
                          <a:solidFill>
                            <a:schemeClr val="bg1"/>
                          </a:solidFill>
                          <a:effectLst/>
                          <a:latin typeface="Segoe UI"/>
                          <a:ea typeface="Calibri" panose="020F0502020204030204" pitchFamily="34" charset="0"/>
                          <a:cs typeface="Segoe UI"/>
                        </a:rPr>
                        <a:t>Suite #300</a:t>
                      </a:r>
                    </a:p>
                    <a:p>
                      <a:pPr marL="0" marR="0">
                        <a:lnSpc>
                          <a:spcPct val="100000"/>
                        </a:lnSpc>
                        <a:spcBef>
                          <a:spcPts val="0"/>
                        </a:spcBef>
                        <a:spcAft>
                          <a:spcPts val="600"/>
                        </a:spcAft>
                      </a:pPr>
                      <a:r>
                        <a:rPr lang="en-CA" sz="1400" b="0" cap="none" baseline="0">
                          <a:solidFill>
                            <a:schemeClr val="bg1"/>
                          </a:solidFill>
                          <a:effectLst/>
                          <a:latin typeface="Segoe UI"/>
                          <a:ea typeface="Calibri" panose="020F0502020204030204" pitchFamily="34" charset="0"/>
                          <a:cs typeface="Segoe UI"/>
                        </a:rPr>
                        <a:t>Toronto, ON M5H 2G4</a:t>
                      </a:r>
                    </a:p>
                  </a:txBody>
                  <a:tcPr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600"/>
                        </a:spcAft>
                      </a:pPr>
                      <a:r>
                        <a:rPr lang="en-CA" sz="1400" b="0" cap="small" baseline="0">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p>
                  </a:txBody>
                  <a:tcPr marT="0" marB="0">
                    <a:lnL>
                      <a:noFill/>
                    </a:lnL>
                    <a:lnR>
                      <a:noFill/>
                    </a:lnR>
                    <a:lnT>
                      <a:noFill/>
                    </a:lnT>
                    <a:lnB>
                      <a:noFill/>
                    </a:lnB>
                    <a:lnTlToBr w="12700" cmpd="sng">
                      <a:noFill/>
                      <a:prstDash val="solid"/>
                    </a:lnTlToBr>
                    <a:lnBlToTr w="12700" cmpd="sng">
                      <a:noFill/>
                      <a:prstDash val="solid"/>
                    </a:lnBlToTr>
                  </a:tcPr>
                </a:tc>
                <a:tc>
                  <a:txBody>
                    <a:bodyPr/>
                    <a:lstStyle/>
                    <a:p>
                      <a:pPr marL="0" marR="0">
                        <a:lnSpc>
                          <a:spcPct val="100000"/>
                        </a:lnSpc>
                        <a:spcBef>
                          <a:spcPts val="0"/>
                        </a:spcBef>
                        <a:spcAft>
                          <a:spcPts val="600"/>
                        </a:spcAft>
                      </a:pPr>
                      <a:r>
                        <a:rPr lang="en-CA" sz="1400" b="0" cap="small" baseline="0">
                          <a:solidFill>
                            <a:schemeClr val="bg1"/>
                          </a:solidFill>
                          <a:effectLst/>
                          <a:latin typeface="Segoe UI"/>
                          <a:ea typeface="Calibri" panose="020F0502020204030204" pitchFamily="34" charset="0"/>
                          <a:cs typeface="Segoe UI"/>
                        </a:rPr>
                        <a:t>Jovette morin</a:t>
                      </a:r>
                    </a:p>
                    <a:p>
                      <a:pPr marL="0" marR="0">
                        <a:lnSpc>
                          <a:spcPct val="100000"/>
                        </a:lnSpc>
                        <a:spcBef>
                          <a:spcPts val="0"/>
                        </a:spcBef>
                        <a:spcAft>
                          <a:spcPts val="600"/>
                        </a:spcAft>
                      </a:pPr>
                      <a:r>
                        <a:rPr lang="en-CA" sz="1400" b="0" cap="small" baseline="0">
                          <a:solidFill>
                            <a:schemeClr val="bg1"/>
                          </a:solidFill>
                          <a:effectLst/>
                          <a:latin typeface="Segoe UI"/>
                          <a:ea typeface="Calibri" panose="020F0502020204030204" pitchFamily="34" charset="0"/>
                          <a:cs typeface="Segoe UI"/>
                        </a:rPr>
                        <a:t>Project Manager</a:t>
                      </a:r>
                    </a:p>
                    <a:p>
                      <a:pPr marL="0" marR="0">
                        <a:lnSpc>
                          <a:spcPct val="100000"/>
                        </a:lnSpc>
                        <a:spcBef>
                          <a:spcPts val="0"/>
                        </a:spcBef>
                        <a:spcAft>
                          <a:spcPts val="600"/>
                        </a:spcAft>
                      </a:pPr>
                      <a:r>
                        <a:rPr lang="en-CA" sz="1400" b="0" cap="small" baseline="0">
                          <a:solidFill>
                            <a:schemeClr val="bg1"/>
                          </a:solidFill>
                          <a:effectLst/>
                          <a:latin typeface="Segoe UI"/>
                          <a:ea typeface="Calibri" panose="020F0502020204030204" pitchFamily="34" charset="0"/>
                          <a:cs typeface="Segoe UI"/>
                        </a:rPr>
                        <a:t>E:  </a:t>
                      </a:r>
                      <a:r>
                        <a:rPr lang="en-CA" sz="1400" b="0" u="sng" cap="none" baseline="0">
                          <a:solidFill>
                            <a:schemeClr val="bg1"/>
                          </a:solidFill>
                          <a:effectLst/>
                          <a:latin typeface="Segoe UI"/>
                          <a:ea typeface="Calibri" panose="020F0502020204030204" pitchFamily="34" charset="0"/>
                          <a:cs typeface="Segoe UI"/>
                        </a:rPr>
                        <a:t>Jovette.Morin@mnp.ca</a:t>
                      </a:r>
                      <a:endParaRPr lang="en-CA" sz="1400" b="0" cap="none" baseline="0">
                        <a:solidFill>
                          <a:schemeClr val="bg1"/>
                        </a:solidFill>
                        <a:effectLst/>
                        <a:latin typeface="Segoe UI"/>
                        <a:ea typeface="Calibri" panose="020F0502020204030204" pitchFamily="34" charset="0"/>
                        <a:cs typeface="Segoe UI"/>
                      </a:endParaRPr>
                    </a:p>
                    <a:p>
                      <a:pPr marL="0" marR="0">
                        <a:lnSpc>
                          <a:spcPct val="100000"/>
                        </a:lnSpc>
                        <a:spcBef>
                          <a:spcPts val="0"/>
                        </a:spcBef>
                        <a:spcAft>
                          <a:spcPts val="600"/>
                        </a:spcAft>
                      </a:pPr>
                      <a:r>
                        <a:rPr lang="en-CA" sz="1400" b="0" cap="small" baseline="0">
                          <a:solidFill>
                            <a:schemeClr val="bg1"/>
                          </a:solidFill>
                          <a:effectLst/>
                          <a:latin typeface="Segoe UI"/>
                          <a:ea typeface="Calibri" panose="020F0502020204030204" pitchFamily="34" charset="0"/>
                          <a:cs typeface="Segoe UI"/>
                        </a:rPr>
                        <a:t>T:  </a:t>
                      </a:r>
                      <a:r>
                        <a:rPr lang="en-CA" sz="1400" b="0" cap="none" baseline="0">
                          <a:solidFill>
                            <a:schemeClr val="bg1"/>
                          </a:solidFill>
                          <a:effectLst/>
                          <a:latin typeface="Segoe UI"/>
                          <a:ea typeface="Calibri" panose="020F0502020204030204" pitchFamily="34" charset="0"/>
                          <a:cs typeface="Segoe UI"/>
                        </a:rPr>
                        <a:t>705.523.0272</a:t>
                      </a:r>
                    </a:p>
                    <a:p>
                      <a:pPr marL="0" marR="0">
                        <a:lnSpc>
                          <a:spcPct val="100000"/>
                        </a:lnSpc>
                        <a:spcBef>
                          <a:spcPts val="0"/>
                        </a:spcBef>
                        <a:spcAft>
                          <a:spcPts val="600"/>
                        </a:spcAft>
                      </a:pPr>
                      <a:r>
                        <a:rPr lang="en-CA" sz="1400" b="0" cap="none" baseline="0">
                          <a:solidFill>
                            <a:schemeClr val="bg1"/>
                          </a:solidFill>
                          <a:effectLst/>
                          <a:latin typeface="Segoe UI"/>
                          <a:ea typeface="Calibri" panose="020F0502020204030204" pitchFamily="34" charset="0"/>
                          <a:cs typeface="Segoe UI"/>
                        </a:rPr>
                        <a:t>1970 Paris Street</a:t>
                      </a:r>
                    </a:p>
                    <a:p>
                      <a:pPr marL="0" marR="0">
                        <a:lnSpc>
                          <a:spcPct val="100000"/>
                        </a:lnSpc>
                        <a:spcBef>
                          <a:spcPts val="0"/>
                        </a:spcBef>
                        <a:spcAft>
                          <a:spcPts val="600"/>
                        </a:spcAft>
                      </a:pPr>
                      <a:r>
                        <a:rPr lang="en-CA" sz="1400" b="0" cap="none" baseline="0">
                          <a:solidFill>
                            <a:schemeClr val="bg1"/>
                          </a:solidFill>
                          <a:effectLst/>
                          <a:latin typeface="Segoe UI"/>
                          <a:ea typeface="Calibri" panose="020F0502020204030204" pitchFamily="34" charset="0"/>
                          <a:cs typeface="Segoe UI"/>
                        </a:rPr>
                        <a:t>Sudbury, ON  P3E 3C8</a:t>
                      </a:r>
                    </a:p>
                  </a:txBody>
                  <a:tcPr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ts val="1200"/>
                        </a:lnSpc>
                        <a:spcBef>
                          <a:spcPts val="0"/>
                        </a:spcBef>
                        <a:spcAft>
                          <a:spcPts val="0"/>
                        </a:spcAft>
                      </a:pPr>
                      <a:r>
                        <a:rPr lang="en-CA" sz="1500" b="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T="0" marB="0">
                    <a:lnL>
                      <a:noFill/>
                    </a:lnL>
                    <a:lnR>
                      <a:noFill/>
                    </a:lnR>
                    <a:lnT>
                      <a:noFill/>
                    </a:lnT>
                    <a:lnB>
                      <a:noFill/>
                    </a:lnB>
                  </a:tcPr>
                </a:tc>
                <a:extLst>
                  <a:ext uri="{0D108BD9-81ED-4DB2-BD59-A6C34878D82A}">
                    <a16:rowId xmlns:a16="http://schemas.microsoft.com/office/drawing/2014/main" val="456747679"/>
                  </a:ext>
                </a:extLst>
              </a:tr>
            </a:tbl>
          </a:graphicData>
        </a:graphic>
      </p:graphicFrame>
      <p:grpSp>
        <p:nvGrpSpPr>
          <p:cNvPr id="13" name="Group 12" descr="Person Icon&#10;Email Icon&#10;Phone Icon&#10;Location Icon">
            <a:extLst>
              <a:ext uri="{FF2B5EF4-FFF2-40B4-BE49-F238E27FC236}">
                <a16:creationId xmlns:a16="http://schemas.microsoft.com/office/drawing/2014/main" id="{A62702EA-C216-486C-B1B3-79CA67F22FE6}"/>
              </a:ext>
            </a:extLst>
          </p:cNvPr>
          <p:cNvGrpSpPr/>
          <p:nvPr/>
        </p:nvGrpSpPr>
        <p:grpSpPr>
          <a:xfrm>
            <a:off x="3485231" y="2841913"/>
            <a:ext cx="698500" cy="2001231"/>
            <a:chOff x="1804987" y="3076576"/>
            <a:chExt cx="523875" cy="1421378"/>
          </a:xfrm>
        </p:grpSpPr>
        <p:pic>
          <p:nvPicPr>
            <p:cNvPr id="14" name="Picture 364" descr="A silhouette of a person&#10;&#10;Description automatically generated">
              <a:extLst>
                <a:ext uri="{FF2B5EF4-FFF2-40B4-BE49-F238E27FC236}">
                  <a16:creationId xmlns:a16="http://schemas.microsoft.com/office/drawing/2014/main" id="{E9BDE7C9-9CF8-450B-9ACE-34C6F1745E8B}"/>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41602" y="3076576"/>
              <a:ext cx="450645" cy="4506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65" descr="A close up of a logo&#10;&#10;Description automatically generated">
              <a:extLst>
                <a:ext uri="{FF2B5EF4-FFF2-40B4-BE49-F238E27FC236}">
                  <a16:creationId xmlns:a16="http://schemas.microsoft.com/office/drawing/2014/main" id="{8F9CC739-41B2-4075-BA77-0B4DEFFA7800}"/>
                </a:ext>
              </a:extLst>
            </p:cNvPr>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41602" y="4047309"/>
              <a:ext cx="450645" cy="4506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logo&#10;&#10;Description automatically generated">
              <a:extLst>
                <a:ext uri="{FF2B5EF4-FFF2-40B4-BE49-F238E27FC236}">
                  <a16:creationId xmlns:a16="http://schemas.microsoft.com/office/drawing/2014/main" id="{A8D214F6-05E3-4FCA-9502-957DA4D6BD1D}"/>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4987" y="3667506"/>
              <a:ext cx="523875" cy="523875"/>
            </a:xfrm>
            <a:prstGeom prst="rect">
              <a:avLst/>
            </a:prstGeom>
          </p:spPr>
        </p:pic>
        <p:pic>
          <p:nvPicPr>
            <p:cNvPr id="17" name="Picture 16" descr="A picture containing object, clock&#10;&#10;Description automatically generated">
              <a:extLst>
                <a:ext uri="{FF2B5EF4-FFF2-40B4-BE49-F238E27FC236}">
                  <a16:creationId xmlns:a16="http://schemas.microsoft.com/office/drawing/2014/main" id="{80EC334C-3708-4D17-AD0D-A49567A13202}"/>
                </a:ext>
              </a:extLst>
            </p:cNvPr>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4987" y="3372231"/>
              <a:ext cx="523875" cy="523875"/>
            </a:xfrm>
            <a:prstGeom prst="rect">
              <a:avLst/>
            </a:prstGeom>
          </p:spPr>
        </p:pic>
      </p:grpSp>
    </p:spTree>
    <p:extLst>
      <p:ext uri="{BB962C8B-B14F-4D97-AF65-F5344CB8AC3E}">
        <p14:creationId xmlns:p14="http://schemas.microsoft.com/office/powerpoint/2010/main" val="128015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058967-34FA-4839-8947-F6B2223F58B9}"/>
              </a:ext>
            </a:extLst>
          </p:cNvPr>
          <p:cNvSpPr>
            <a:spLocks noGrp="1"/>
          </p:cNvSpPr>
          <p:nvPr>
            <p:ph type="body" idx="1"/>
          </p:nvPr>
        </p:nvSpPr>
        <p:spPr>
          <a:xfrm>
            <a:off x="642951" y="1241000"/>
            <a:ext cx="10915637" cy="187167"/>
          </a:xfrm>
        </p:spPr>
        <p:txBody>
          <a:bodyPr/>
          <a:lstStyle/>
          <a:p>
            <a:r>
              <a:rPr lang="en-CA" sz="1200" dirty="0"/>
              <a:t>This slide provides an overview of the Finance Department’s current context, including the departmental structure, the team members and their tenure. </a:t>
            </a:r>
          </a:p>
        </p:txBody>
      </p:sp>
      <p:sp>
        <p:nvSpPr>
          <p:cNvPr id="3" name="Title 2">
            <a:extLst>
              <a:ext uri="{FF2B5EF4-FFF2-40B4-BE49-F238E27FC236}">
                <a16:creationId xmlns:a16="http://schemas.microsoft.com/office/drawing/2014/main" id="{62483888-E45F-4DA2-9D4A-B83E66112796}"/>
              </a:ext>
            </a:extLst>
          </p:cNvPr>
          <p:cNvSpPr>
            <a:spLocks noGrp="1"/>
          </p:cNvSpPr>
          <p:nvPr>
            <p:ph type="title"/>
          </p:nvPr>
        </p:nvSpPr>
        <p:spPr/>
        <p:txBody>
          <a:bodyPr/>
          <a:lstStyle/>
          <a:p>
            <a:r>
              <a:rPr lang="en-CA"/>
              <a:t>Overview of the Finance Department</a:t>
            </a:r>
          </a:p>
        </p:txBody>
      </p:sp>
      <p:sp>
        <p:nvSpPr>
          <p:cNvPr id="4" name="Slide Number Placeholder 3">
            <a:extLst>
              <a:ext uri="{FF2B5EF4-FFF2-40B4-BE49-F238E27FC236}">
                <a16:creationId xmlns:a16="http://schemas.microsoft.com/office/drawing/2014/main" id="{5FFA4AC9-5B2D-4735-9DAD-EA4C76A4C567}"/>
              </a:ext>
            </a:extLst>
          </p:cNvPr>
          <p:cNvSpPr>
            <a:spLocks noGrp="1"/>
          </p:cNvSpPr>
          <p:nvPr>
            <p:ph type="sldNum" sz="quarter" idx="10"/>
          </p:nvPr>
        </p:nvSpPr>
        <p:spPr/>
        <p:txBody>
          <a:bodyPr/>
          <a:lstStyle/>
          <a:p>
            <a:fld id="{524D1A82-BAD5-4898-8C77-C821410AB1EA}" type="slidenum">
              <a:rPr lang="en-CA" smtClean="0"/>
              <a:t>7</a:t>
            </a:fld>
            <a:endParaRPr lang="en-CA"/>
          </a:p>
        </p:txBody>
      </p:sp>
      <p:sp>
        <p:nvSpPr>
          <p:cNvPr id="19" name="TextBox 18">
            <a:extLst>
              <a:ext uri="{FF2B5EF4-FFF2-40B4-BE49-F238E27FC236}">
                <a16:creationId xmlns:a16="http://schemas.microsoft.com/office/drawing/2014/main" id="{2CF27483-A6B6-412E-A1DA-EC736B0BACCE}"/>
              </a:ext>
            </a:extLst>
          </p:cNvPr>
          <p:cNvSpPr txBox="1"/>
          <p:nvPr/>
        </p:nvSpPr>
        <p:spPr>
          <a:xfrm>
            <a:off x="6453051" y="1709404"/>
            <a:ext cx="5102950" cy="4093428"/>
          </a:xfrm>
          <a:prstGeom prst="rect">
            <a:avLst/>
          </a:prstGeom>
          <a:noFill/>
        </p:spPr>
        <p:txBody>
          <a:bodyPr wrap="square" rtlCol="0">
            <a:spAutoFit/>
          </a:bodyPr>
          <a:lstStyle/>
          <a:p>
            <a:pPr>
              <a:spcAft>
                <a:spcPts val="600"/>
              </a:spcAft>
            </a:pPr>
            <a:r>
              <a:rPr lang="en-CA" sz="1400" b="1">
                <a:solidFill>
                  <a:schemeClr val="accent5"/>
                </a:solidFill>
                <a:latin typeface="Segoe UI" panose="020B0502040204020203" pitchFamily="34" charset="0"/>
                <a:cs typeface="Segoe UI" panose="020B0502040204020203" pitchFamily="34" charset="0"/>
              </a:rPr>
              <a:t>CONTEXT</a:t>
            </a:r>
          </a:p>
          <a:p>
            <a:pPr marL="269875" indent="-269875">
              <a:spcAft>
                <a:spcPts val="600"/>
              </a:spcAft>
              <a:buFont typeface="Wingdings" panose="05000000000000000000" pitchFamily="2" charset="2"/>
              <a:buChar char="Ø"/>
            </a:pPr>
            <a:r>
              <a:rPr lang="en-CA" sz="1200"/>
              <a:t>There are currently four members in the Finance Department, as shown in the organizational chart.</a:t>
            </a:r>
          </a:p>
          <a:p>
            <a:pPr marL="727075" lvl="1" indent="-269875">
              <a:spcAft>
                <a:spcPts val="600"/>
              </a:spcAft>
              <a:buFont typeface="Arial" panose="020B0604020202020204" pitchFamily="34" charset="0"/>
              <a:buChar char="•"/>
            </a:pPr>
            <a:r>
              <a:rPr lang="en-CA" sz="1200"/>
              <a:t>It is noted that the staff within the Finance Department are relatively new in tenure.</a:t>
            </a:r>
          </a:p>
          <a:p>
            <a:pPr marL="269875" indent="-269875">
              <a:spcAft>
                <a:spcPts val="600"/>
              </a:spcAft>
              <a:buFont typeface="Wingdings" panose="05000000000000000000" pitchFamily="2" charset="2"/>
              <a:buChar char="Ø"/>
            </a:pPr>
            <a:r>
              <a:rPr lang="en-CA" sz="1200"/>
              <a:t>The Treasurer is responsible for all approvals for work undertaken by the Senior Accounting Clerk, the Accounts Receivable &amp; Tax Clerk, as well as the Accounting Clerk.</a:t>
            </a:r>
          </a:p>
          <a:p>
            <a:pPr marL="269875" indent="-269875">
              <a:spcAft>
                <a:spcPts val="600"/>
              </a:spcAft>
              <a:buFont typeface="Wingdings" panose="05000000000000000000" pitchFamily="2" charset="2"/>
              <a:buChar char="Ø"/>
            </a:pPr>
            <a:r>
              <a:rPr lang="en-CA" sz="1200"/>
              <a:t>The Finance Department does not currently have any formalized process maps, guidelines, manuals, etc. for the activities it carries out. This results in only those responsible for an activity knowing what, how and when to do it.</a:t>
            </a:r>
          </a:p>
          <a:p>
            <a:pPr marL="269875" indent="-269875">
              <a:spcAft>
                <a:spcPts val="600"/>
              </a:spcAft>
              <a:buFont typeface="Wingdings" panose="05000000000000000000" pitchFamily="2" charset="2"/>
              <a:buChar char="Ø"/>
            </a:pPr>
            <a:r>
              <a:rPr lang="en-CA" sz="1200"/>
              <a:t>Further to this, the Department currently has a significant number of transactions and processes that are paper-based and require manual steps. This creates inefficiencies and may increase the risk of processing delays and misplaced documents. </a:t>
            </a:r>
          </a:p>
          <a:p>
            <a:pPr marL="269875" indent="-269875">
              <a:spcAft>
                <a:spcPts val="600"/>
              </a:spcAft>
              <a:buFont typeface="Wingdings" panose="05000000000000000000" pitchFamily="2" charset="2"/>
              <a:buChar char="Ø"/>
            </a:pPr>
            <a:r>
              <a:rPr lang="en-CA" sz="1200"/>
              <a:t>The Department does not have a document management system (information is not digitized), which may also contribute to the risk mentioned above.</a:t>
            </a:r>
          </a:p>
        </p:txBody>
      </p:sp>
      <p:grpSp>
        <p:nvGrpSpPr>
          <p:cNvPr id="6" name="Group 5">
            <a:extLst>
              <a:ext uri="{FF2B5EF4-FFF2-40B4-BE49-F238E27FC236}">
                <a16:creationId xmlns:a16="http://schemas.microsoft.com/office/drawing/2014/main" id="{F3848290-01A6-40C7-9167-C525F3FF0412}"/>
              </a:ext>
            </a:extLst>
          </p:cNvPr>
          <p:cNvGrpSpPr/>
          <p:nvPr/>
        </p:nvGrpSpPr>
        <p:grpSpPr>
          <a:xfrm>
            <a:off x="642951" y="1761855"/>
            <a:ext cx="5453049" cy="3988526"/>
            <a:chOff x="642951" y="1689463"/>
            <a:chExt cx="5453049" cy="3988526"/>
          </a:xfrm>
        </p:grpSpPr>
        <p:sp>
          <p:nvSpPr>
            <p:cNvPr id="15" name="Rectangle 14">
              <a:extLst>
                <a:ext uri="{FF2B5EF4-FFF2-40B4-BE49-F238E27FC236}">
                  <a16:creationId xmlns:a16="http://schemas.microsoft.com/office/drawing/2014/main" id="{5CD467C0-B39E-4372-BA69-323F7588777C}"/>
                </a:ext>
              </a:extLst>
            </p:cNvPr>
            <p:cNvSpPr/>
            <p:nvPr/>
          </p:nvSpPr>
          <p:spPr>
            <a:xfrm>
              <a:off x="642951" y="1689463"/>
              <a:ext cx="5453049" cy="3988526"/>
            </a:xfrm>
            <a:prstGeom prst="rect">
              <a:avLst/>
            </a:prstGeom>
            <a:solidFill>
              <a:schemeClr val="bg1">
                <a:lumMod val="95000"/>
              </a:schemeClr>
            </a:solidFill>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grpSp>
          <p:nvGrpSpPr>
            <p:cNvPr id="35" name="Group 34">
              <a:extLst>
                <a:ext uri="{FF2B5EF4-FFF2-40B4-BE49-F238E27FC236}">
                  <a16:creationId xmlns:a16="http://schemas.microsoft.com/office/drawing/2014/main" id="{3DDE3677-325D-492C-9EE9-EDE0FAA8F41A}"/>
                </a:ext>
              </a:extLst>
            </p:cNvPr>
            <p:cNvGrpSpPr/>
            <p:nvPr/>
          </p:nvGrpSpPr>
          <p:grpSpPr>
            <a:xfrm>
              <a:off x="768904" y="2182270"/>
              <a:ext cx="5170340" cy="3002913"/>
              <a:chOff x="768904" y="2387693"/>
              <a:chExt cx="5170340" cy="3002913"/>
            </a:xfrm>
          </p:grpSpPr>
          <p:grpSp>
            <p:nvGrpSpPr>
              <p:cNvPr id="31" name="Group 30">
                <a:extLst>
                  <a:ext uri="{FF2B5EF4-FFF2-40B4-BE49-F238E27FC236}">
                    <a16:creationId xmlns:a16="http://schemas.microsoft.com/office/drawing/2014/main" id="{0BB6CD0A-925F-4120-AD02-3C875F5B6785}"/>
                  </a:ext>
                </a:extLst>
              </p:cNvPr>
              <p:cNvGrpSpPr/>
              <p:nvPr/>
            </p:nvGrpSpPr>
            <p:grpSpPr>
              <a:xfrm>
                <a:off x="943235" y="2387693"/>
                <a:ext cx="4852480" cy="2613313"/>
                <a:chOff x="943235" y="2111765"/>
                <a:chExt cx="4852480" cy="2613313"/>
              </a:xfrm>
            </p:grpSpPr>
            <p:sp>
              <p:nvSpPr>
                <p:cNvPr id="14" name="Rectangle 13">
                  <a:extLst>
                    <a:ext uri="{FF2B5EF4-FFF2-40B4-BE49-F238E27FC236}">
                      <a16:creationId xmlns:a16="http://schemas.microsoft.com/office/drawing/2014/main" id="{57FD2F96-E701-4673-9CE4-99644F970E9C}"/>
                    </a:ext>
                  </a:extLst>
                </p:cNvPr>
                <p:cNvSpPr/>
                <p:nvPr/>
              </p:nvSpPr>
              <p:spPr>
                <a:xfrm>
                  <a:off x="2646664" y="3007049"/>
                  <a:ext cx="1445623" cy="601200"/>
                </a:xfrm>
                <a:prstGeom prst="rect">
                  <a:avLst/>
                </a:prstGeom>
                <a:solidFill>
                  <a:schemeClr val="accent2"/>
                </a:solidFill>
              </p:spPr>
              <p:txBody>
                <a:bodyPr wrap="square" rtlCol="0" anchor="ctr">
                  <a:spAutoFit/>
                </a:bodyPr>
                <a:lstStyle/>
                <a:p>
                  <a:pPr algn="ctr"/>
                  <a:r>
                    <a:rPr lang="en-CA" sz="1100">
                      <a:solidFill>
                        <a:schemeClr val="bg1"/>
                      </a:solidFill>
                      <a:latin typeface="+mj-lt"/>
                      <a:ea typeface="Corbel" charset="0"/>
                      <a:cs typeface="Segoe UI" panose="020B0502040204020203" pitchFamily="34" charset="0"/>
                    </a:rPr>
                    <a:t>Treasurer</a:t>
                  </a:r>
                </a:p>
                <a:p>
                  <a:pPr algn="ctr"/>
                  <a:r>
                    <a:rPr lang="en-CA" sz="1050">
                      <a:solidFill>
                        <a:schemeClr val="bg1"/>
                      </a:solidFill>
                      <a:latin typeface="Segoe UI" panose="020B0502040204020203" pitchFamily="34" charset="0"/>
                      <a:ea typeface="Corbel" charset="0"/>
                      <a:cs typeface="Segoe UI" panose="020B0502040204020203" pitchFamily="34" charset="0"/>
                    </a:rPr>
                    <a:t>Simon Thibeault</a:t>
                  </a:r>
                </a:p>
              </p:txBody>
            </p:sp>
            <p:grpSp>
              <p:nvGrpSpPr>
                <p:cNvPr id="21" name="Group 20">
                  <a:extLst>
                    <a:ext uri="{FF2B5EF4-FFF2-40B4-BE49-F238E27FC236}">
                      <a16:creationId xmlns:a16="http://schemas.microsoft.com/office/drawing/2014/main" id="{9C65D125-8C15-46A5-B5EB-66F776C4DEA1}"/>
                    </a:ext>
                  </a:extLst>
                </p:cNvPr>
                <p:cNvGrpSpPr/>
                <p:nvPr/>
              </p:nvGrpSpPr>
              <p:grpSpPr>
                <a:xfrm>
                  <a:off x="943235" y="4123878"/>
                  <a:ext cx="4852480" cy="601200"/>
                  <a:chOff x="926721" y="3383644"/>
                  <a:chExt cx="4852480" cy="601200"/>
                </a:xfrm>
              </p:grpSpPr>
              <p:sp>
                <p:nvSpPr>
                  <p:cNvPr id="16" name="Rectangle 15">
                    <a:extLst>
                      <a:ext uri="{FF2B5EF4-FFF2-40B4-BE49-F238E27FC236}">
                        <a16:creationId xmlns:a16="http://schemas.microsoft.com/office/drawing/2014/main" id="{C92370D6-E794-43B4-BCFA-D38F273861BA}"/>
                      </a:ext>
                    </a:extLst>
                  </p:cNvPr>
                  <p:cNvSpPr/>
                  <p:nvPr/>
                </p:nvSpPr>
                <p:spPr>
                  <a:xfrm>
                    <a:off x="926721" y="3383644"/>
                    <a:ext cx="1529096" cy="601200"/>
                  </a:xfrm>
                  <a:prstGeom prst="rect">
                    <a:avLst/>
                  </a:prstGeom>
                  <a:solidFill>
                    <a:schemeClr val="accent5"/>
                  </a:solidFill>
                </p:spPr>
                <p:txBody>
                  <a:bodyPr wrap="square" rtlCol="0" anchor="ctr">
                    <a:spAutoFit/>
                  </a:bodyPr>
                  <a:lstStyle/>
                  <a:p>
                    <a:pPr algn="ctr"/>
                    <a:r>
                      <a:rPr lang="en-CA" sz="1100">
                        <a:solidFill>
                          <a:schemeClr val="bg1"/>
                        </a:solidFill>
                        <a:latin typeface="+mj-lt"/>
                        <a:cs typeface="Segoe UI" panose="020B0502040204020203" pitchFamily="34" charset="0"/>
                      </a:rPr>
                      <a:t>Senior Accounting Clerk</a:t>
                    </a:r>
                  </a:p>
                  <a:p>
                    <a:pPr algn="ctr"/>
                    <a:r>
                      <a:rPr lang="en-CA" sz="1050">
                        <a:solidFill>
                          <a:schemeClr val="bg1"/>
                        </a:solidFill>
                        <a:latin typeface="Segoe UI" panose="020B0502040204020203" pitchFamily="34" charset="0"/>
                        <a:ea typeface="Corbel" charset="0"/>
                        <a:cs typeface="Segoe UI" panose="020B0502040204020203" pitchFamily="34" charset="0"/>
                      </a:rPr>
                      <a:t>Lise Labelle</a:t>
                    </a:r>
                  </a:p>
                </p:txBody>
              </p:sp>
              <p:sp>
                <p:nvSpPr>
                  <p:cNvPr id="17" name="Rectangle 16">
                    <a:extLst>
                      <a:ext uri="{FF2B5EF4-FFF2-40B4-BE49-F238E27FC236}">
                        <a16:creationId xmlns:a16="http://schemas.microsoft.com/office/drawing/2014/main" id="{F52DC089-B051-49F8-A204-328BFDD0CEE6}"/>
                      </a:ext>
                    </a:extLst>
                  </p:cNvPr>
                  <p:cNvSpPr/>
                  <p:nvPr/>
                </p:nvSpPr>
                <p:spPr>
                  <a:xfrm>
                    <a:off x="2588413" y="3383644"/>
                    <a:ext cx="1529096" cy="601200"/>
                  </a:xfrm>
                  <a:prstGeom prst="rect">
                    <a:avLst/>
                  </a:prstGeom>
                  <a:solidFill>
                    <a:schemeClr val="accent5"/>
                  </a:solidFill>
                </p:spPr>
                <p:txBody>
                  <a:bodyPr wrap="square" rtlCol="0" anchor="ctr">
                    <a:spAutoFit/>
                  </a:bodyPr>
                  <a:lstStyle/>
                  <a:p>
                    <a:pPr algn="ctr"/>
                    <a:r>
                      <a:rPr lang="en-CA" sz="1100">
                        <a:solidFill>
                          <a:schemeClr val="bg1"/>
                        </a:solidFill>
                        <a:latin typeface="+mj-lt"/>
                        <a:cs typeface="Segoe UI" panose="020B0502040204020203" pitchFamily="34" charset="0"/>
                      </a:rPr>
                      <a:t>Accounts Receivable &amp; Tax Clerk</a:t>
                    </a:r>
                  </a:p>
                  <a:p>
                    <a:pPr algn="ctr"/>
                    <a:r>
                      <a:rPr lang="en-CA" sz="1050">
                        <a:solidFill>
                          <a:schemeClr val="bg1"/>
                        </a:solidFill>
                        <a:latin typeface="Segoe UI" panose="020B0502040204020203" pitchFamily="34" charset="0"/>
                        <a:ea typeface="Corbel" charset="0"/>
                        <a:cs typeface="Segoe UI" panose="020B0502040204020203" pitchFamily="34" charset="0"/>
                      </a:rPr>
                      <a:t>Nada Korban</a:t>
                    </a:r>
                  </a:p>
                </p:txBody>
              </p:sp>
              <p:sp>
                <p:nvSpPr>
                  <p:cNvPr id="18" name="Rectangle 17">
                    <a:extLst>
                      <a:ext uri="{FF2B5EF4-FFF2-40B4-BE49-F238E27FC236}">
                        <a16:creationId xmlns:a16="http://schemas.microsoft.com/office/drawing/2014/main" id="{D9EEA2C6-B2CE-4F9E-92B6-695AEA386B72}"/>
                      </a:ext>
                    </a:extLst>
                  </p:cNvPr>
                  <p:cNvSpPr/>
                  <p:nvPr/>
                </p:nvSpPr>
                <p:spPr>
                  <a:xfrm>
                    <a:off x="4250105" y="3383644"/>
                    <a:ext cx="1529096" cy="601200"/>
                  </a:xfrm>
                  <a:prstGeom prst="rect">
                    <a:avLst/>
                  </a:prstGeom>
                  <a:solidFill>
                    <a:schemeClr val="accent5"/>
                  </a:solidFill>
                </p:spPr>
                <p:txBody>
                  <a:bodyPr wrap="square" rtlCol="0" anchor="ctr">
                    <a:spAutoFit/>
                  </a:bodyPr>
                  <a:lstStyle/>
                  <a:p>
                    <a:pPr algn="ctr"/>
                    <a:r>
                      <a:rPr lang="en-CA" sz="1100">
                        <a:solidFill>
                          <a:schemeClr val="bg1"/>
                        </a:solidFill>
                        <a:latin typeface="+mj-lt"/>
                        <a:cs typeface="Segoe UI" panose="020B0502040204020203" pitchFamily="34" charset="0"/>
                      </a:rPr>
                      <a:t>Accounting Clerk</a:t>
                    </a:r>
                  </a:p>
                  <a:p>
                    <a:pPr algn="ctr"/>
                    <a:r>
                      <a:rPr lang="en-CA" sz="1050">
                        <a:solidFill>
                          <a:schemeClr val="bg1"/>
                        </a:solidFill>
                        <a:latin typeface="Segoe UI" panose="020B0502040204020203" pitchFamily="34" charset="0"/>
                        <a:ea typeface="Corbel" charset="0"/>
                        <a:cs typeface="Segoe UI" panose="020B0502040204020203" pitchFamily="34" charset="0"/>
                      </a:rPr>
                      <a:t>Huguette Cote</a:t>
                    </a:r>
                  </a:p>
                </p:txBody>
              </p:sp>
            </p:grpSp>
            <p:sp>
              <p:nvSpPr>
                <p:cNvPr id="22" name="Rectangle 21">
                  <a:extLst>
                    <a:ext uri="{FF2B5EF4-FFF2-40B4-BE49-F238E27FC236}">
                      <a16:creationId xmlns:a16="http://schemas.microsoft.com/office/drawing/2014/main" id="{09DDEE04-923E-4A30-9B02-23EC95B30B9F}"/>
                    </a:ext>
                  </a:extLst>
                </p:cNvPr>
                <p:cNvSpPr/>
                <p:nvPr/>
              </p:nvSpPr>
              <p:spPr>
                <a:xfrm>
                  <a:off x="2646663" y="2111765"/>
                  <a:ext cx="1445623" cy="601200"/>
                </a:xfrm>
                <a:prstGeom prst="rect">
                  <a:avLst/>
                </a:prstGeom>
                <a:solidFill>
                  <a:schemeClr val="accent3"/>
                </a:solidFill>
              </p:spPr>
              <p:txBody>
                <a:bodyPr wrap="square" rtlCol="0" anchor="ctr">
                  <a:spAutoFit/>
                </a:bodyPr>
                <a:lstStyle/>
                <a:p>
                  <a:pPr algn="ctr"/>
                  <a:r>
                    <a:rPr lang="en-CA" sz="1100">
                      <a:solidFill>
                        <a:schemeClr val="bg1"/>
                      </a:solidFill>
                      <a:latin typeface="+mj-lt"/>
                      <a:ea typeface="Corbel" charset="0"/>
                      <a:cs typeface="Segoe UI" panose="020B0502040204020203" pitchFamily="34" charset="0"/>
                    </a:rPr>
                    <a:t>CAO</a:t>
                  </a:r>
                </a:p>
                <a:p>
                  <a:pPr algn="ctr"/>
                  <a:r>
                    <a:rPr lang="en-CA" sz="1050">
                      <a:solidFill>
                        <a:schemeClr val="bg1"/>
                      </a:solidFill>
                      <a:latin typeface="Segoe UI" panose="020B0502040204020203" pitchFamily="34" charset="0"/>
                      <a:ea typeface="Corbel" charset="0"/>
                      <a:cs typeface="Segoe UI" panose="020B0502040204020203" pitchFamily="34" charset="0"/>
                    </a:rPr>
                    <a:t>Yves Morrissette</a:t>
                  </a:r>
                </a:p>
              </p:txBody>
            </p:sp>
            <p:cxnSp>
              <p:nvCxnSpPr>
                <p:cNvPr id="24" name="Connector: Elbow 23">
                  <a:extLst>
                    <a:ext uri="{FF2B5EF4-FFF2-40B4-BE49-F238E27FC236}">
                      <a16:creationId xmlns:a16="http://schemas.microsoft.com/office/drawing/2014/main" id="{0EE1E42C-149A-4882-9A10-F597F6AAE9B0}"/>
                    </a:ext>
                  </a:extLst>
                </p:cNvPr>
                <p:cNvCxnSpPr>
                  <a:stCxn id="14" idx="2"/>
                  <a:endCxn id="16" idx="0"/>
                </p:cNvCxnSpPr>
                <p:nvPr/>
              </p:nvCxnSpPr>
              <p:spPr>
                <a:xfrm rot="5400000">
                  <a:off x="2280816" y="3035217"/>
                  <a:ext cx="515629" cy="166169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73803C6F-7C28-4A4E-B197-870D7C0D8EF2}"/>
                    </a:ext>
                  </a:extLst>
                </p:cNvPr>
                <p:cNvCxnSpPr>
                  <a:stCxn id="14" idx="2"/>
                  <a:endCxn id="18" idx="0"/>
                </p:cNvCxnSpPr>
                <p:nvPr/>
              </p:nvCxnSpPr>
              <p:spPr>
                <a:xfrm rot="16200000" flipH="1">
                  <a:off x="3942507" y="3035217"/>
                  <a:ext cx="515629" cy="16616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21A924-E61A-403A-BD3C-E2498C41EDE1}"/>
                    </a:ext>
                  </a:extLst>
                </p:cNvPr>
                <p:cNvCxnSpPr>
                  <a:endCxn id="17" idx="0"/>
                </p:cNvCxnSpPr>
                <p:nvPr/>
              </p:nvCxnSpPr>
              <p:spPr>
                <a:xfrm>
                  <a:off x="3369474" y="3608248"/>
                  <a:ext cx="1" cy="515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6C04C2-31B1-4F6A-BF2C-438486559A60}"/>
                    </a:ext>
                  </a:extLst>
                </p:cNvPr>
                <p:cNvCxnSpPr>
                  <a:stCxn id="22" idx="2"/>
                  <a:endCxn id="14" idx="0"/>
                </p:cNvCxnSpPr>
                <p:nvPr/>
              </p:nvCxnSpPr>
              <p:spPr>
                <a:xfrm>
                  <a:off x="3369475" y="2712965"/>
                  <a:ext cx="1" cy="2940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A7151C9D-3EF7-486B-AB43-A59D730DD739}"/>
                  </a:ext>
                </a:extLst>
              </p:cNvPr>
              <p:cNvGrpSpPr/>
              <p:nvPr/>
            </p:nvGrpSpPr>
            <p:grpSpPr>
              <a:xfrm>
                <a:off x="768904" y="3125310"/>
                <a:ext cx="5170340" cy="2265296"/>
                <a:chOff x="768904" y="3125310"/>
                <a:chExt cx="5170340" cy="2265296"/>
              </a:xfrm>
            </p:grpSpPr>
            <p:sp>
              <p:nvSpPr>
                <p:cNvPr id="32" name="Rectangle 31">
                  <a:extLst>
                    <a:ext uri="{FF2B5EF4-FFF2-40B4-BE49-F238E27FC236}">
                      <a16:creationId xmlns:a16="http://schemas.microsoft.com/office/drawing/2014/main" id="{62366A2B-7EDB-48E6-B8F8-EB84F4054324}"/>
                    </a:ext>
                  </a:extLst>
                </p:cNvPr>
                <p:cNvSpPr/>
                <p:nvPr/>
              </p:nvSpPr>
              <p:spPr>
                <a:xfrm>
                  <a:off x="768904" y="3125311"/>
                  <a:ext cx="5170340" cy="2265295"/>
                </a:xfrm>
                <a:prstGeom prst="rect">
                  <a:avLst/>
                </a:prstGeom>
                <a:ln>
                  <a:solidFill>
                    <a:schemeClr val="accent4"/>
                  </a:solidFill>
                </a:ln>
              </p:spPr>
              <p:txBody>
                <a:bodyPr wrap="square" rtlCol="0" anchor="ctr">
                  <a:spAutoFit/>
                </a:bodyPr>
                <a:lstStyle/>
                <a:p>
                  <a:pPr algn="ctr"/>
                  <a:endParaRPr lang="en-CA" sz="5800" b="1">
                    <a:solidFill>
                      <a:schemeClr val="bg1"/>
                    </a:solidFill>
                    <a:latin typeface="Corbel" charset="0"/>
                    <a:ea typeface="Corbel" charset="0"/>
                    <a:cs typeface="Corbel" charset="0"/>
                  </a:endParaRPr>
                </a:p>
              </p:txBody>
            </p:sp>
            <p:sp>
              <p:nvSpPr>
                <p:cNvPr id="33" name="Rectangle 32">
                  <a:extLst>
                    <a:ext uri="{FF2B5EF4-FFF2-40B4-BE49-F238E27FC236}">
                      <a16:creationId xmlns:a16="http://schemas.microsoft.com/office/drawing/2014/main" id="{FD0841B3-707C-494D-ABFF-8D7EE163EB6A}"/>
                    </a:ext>
                  </a:extLst>
                </p:cNvPr>
                <p:cNvSpPr/>
                <p:nvPr/>
              </p:nvSpPr>
              <p:spPr>
                <a:xfrm>
                  <a:off x="768904" y="3125310"/>
                  <a:ext cx="1661691" cy="261610"/>
                </a:xfrm>
                <a:prstGeom prst="rect">
                  <a:avLst/>
                </a:prstGeom>
                <a:solidFill>
                  <a:schemeClr val="accent4"/>
                </a:solidFill>
              </p:spPr>
              <p:txBody>
                <a:bodyPr wrap="square" rtlCol="0" anchor="ctr">
                  <a:spAutoFit/>
                </a:bodyPr>
                <a:lstStyle/>
                <a:p>
                  <a:r>
                    <a:rPr lang="en-CA" sz="1100" b="1">
                      <a:solidFill>
                        <a:schemeClr val="bg1"/>
                      </a:solidFill>
                      <a:latin typeface="Segoe UI" panose="020B0502040204020203" pitchFamily="34" charset="0"/>
                      <a:ea typeface="Corbel" charset="0"/>
                      <a:cs typeface="Segoe UI" panose="020B0502040204020203" pitchFamily="34" charset="0"/>
                    </a:rPr>
                    <a:t>Finance Department</a:t>
                  </a:r>
                </a:p>
              </p:txBody>
            </p:sp>
          </p:grpSp>
        </p:grpSp>
      </p:grpSp>
    </p:spTree>
    <p:extLst>
      <p:ext uri="{BB962C8B-B14F-4D97-AF65-F5344CB8AC3E}">
        <p14:creationId xmlns:p14="http://schemas.microsoft.com/office/powerpoint/2010/main" val="27384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058967-34FA-4839-8947-F6B2223F58B9}"/>
              </a:ext>
            </a:extLst>
          </p:cNvPr>
          <p:cNvSpPr>
            <a:spLocks noGrp="1"/>
          </p:cNvSpPr>
          <p:nvPr>
            <p:ph type="body" idx="1"/>
          </p:nvPr>
        </p:nvSpPr>
        <p:spPr>
          <a:xfrm>
            <a:off x="642951" y="1144301"/>
            <a:ext cx="10915637" cy="543995"/>
          </a:xfrm>
        </p:spPr>
        <p:txBody>
          <a:bodyPr/>
          <a:lstStyle/>
          <a:p>
            <a:pPr>
              <a:spcBef>
                <a:spcPts val="600"/>
              </a:spcBef>
              <a:spcAft>
                <a:spcPts val="600"/>
              </a:spcAft>
            </a:pPr>
            <a:r>
              <a:rPr lang="en-CA" sz="1100"/>
              <a:t>The following section summarizes MNP’s current state observations and opportunities. The observations provided in this report represent the challenges and/or gaps identified through MNP’s current state assessment. Opportunities have been identified to address these challenges and/or gaps, which will be used to develop future state recommendations. The observations and opportunities have been summarized into six (6) categories, outlined below:</a:t>
            </a:r>
          </a:p>
        </p:txBody>
      </p:sp>
      <p:sp>
        <p:nvSpPr>
          <p:cNvPr id="3" name="Title 2">
            <a:extLst>
              <a:ext uri="{FF2B5EF4-FFF2-40B4-BE49-F238E27FC236}">
                <a16:creationId xmlns:a16="http://schemas.microsoft.com/office/drawing/2014/main" id="{62483888-E45F-4DA2-9D4A-B83E66112796}"/>
              </a:ext>
            </a:extLst>
          </p:cNvPr>
          <p:cNvSpPr>
            <a:spLocks noGrp="1"/>
          </p:cNvSpPr>
          <p:nvPr>
            <p:ph type="title"/>
          </p:nvPr>
        </p:nvSpPr>
        <p:spPr/>
        <p:txBody>
          <a:bodyPr/>
          <a:lstStyle/>
          <a:p>
            <a:r>
              <a:rPr lang="en-CA"/>
              <a:t>Summary of Current State Observations</a:t>
            </a:r>
          </a:p>
        </p:txBody>
      </p:sp>
      <p:sp>
        <p:nvSpPr>
          <p:cNvPr id="4" name="Slide Number Placeholder 3">
            <a:extLst>
              <a:ext uri="{FF2B5EF4-FFF2-40B4-BE49-F238E27FC236}">
                <a16:creationId xmlns:a16="http://schemas.microsoft.com/office/drawing/2014/main" id="{5FFA4AC9-5B2D-4735-9DAD-EA4C76A4C567}"/>
              </a:ext>
            </a:extLst>
          </p:cNvPr>
          <p:cNvSpPr>
            <a:spLocks noGrp="1"/>
          </p:cNvSpPr>
          <p:nvPr>
            <p:ph type="sldNum" sz="quarter" idx="10"/>
          </p:nvPr>
        </p:nvSpPr>
        <p:spPr/>
        <p:txBody>
          <a:bodyPr/>
          <a:lstStyle/>
          <a:p>
            <a:fld id="{524D1A82-BAD5-4898-8C77-C821410AB1EA}" type="slidenum">
              <a:rPr lang="en-CA" smtClean="0"/>
              <a:t>8</a:t>
            </a:fld>
            <a:endParaRPr lang="en-CA"/>
          </a:p>
        </p:txBody>
      </p:sp>
      <p:grpSp>
        <p:nvGrpSpPr>
          <p:cNvPr id="6" name="Group 5">
            <a:extLst>
              <a:ext uri="{FF2B5EF4-FFF2-40B4-BE49-F238E27FC236}">
                <a16:creationId xmlns:a16="http://schemas.microsoft.com/office/drawing/2014/main" id="{71A604C3-573A-4E62-8697-A55B7C5A3F82}"/>
              </a:ext>
            </a:extLst>
          </p:cNvPr>
          <p:cNvGrpSpPr/>
          <p:nvPr/>
        </p:nvGrpSpPr>
        <p:grpSpPr>
          <a:xfrm>
            <a:off x="642951" y="1862325"/>
            <a:ext cx="10995655" cy="4270829"/>
            <a:chOff x="642951" y="1862325"/>
            <a:chExt cx="10995655" cy="4270829"/>
          </a:xfrm>
        </p:grpSpPr>
        <p:sp>
          <p:nvSpPr>
            <p:cNvPr id="7" name="Rectangle 6">
              <a:extLst>
                <a:ext uri="{FF2B5EF4-FFF2-40B4-BE49-F238E27FC236}">
                  <a16:creationId xmlns:a16="http://schemas.microsoft.com/office/drawing/2014/main" id="{FEB4EDFB-463B-46DE-AF37-AB9F299FD3BF}"/>
                </a:ext>
              </a:extLst>
            </p:cNvPr>
            <p:cNvSpPr/>
            <p:nvPr/>
          </p:nvSpPr>
          <p:spPr>
            <a:xfrm>
              <a:off x="642951" y="4084754"/>
              <a:ext cx="3393343" cy="2048400"/>
            </a:xfrm>
            <a:prstGeom prst="rect">
              <a:avLst/>
            </a:prstGeom>
            <a:solidFill>
              <a:schemeClr val="tx2"/>
            </a:solidFill>
          </p:spPr>
          <p:txBody>
            <a:bodyPr wrap="square" rtlCol="0" anchor="ctr">
              <a:spAutoFit/>
            </a:bodyPr>
            <a:lstStyle/>
            <a:p>
              <a:pPr algn="ctr">
                <a:spcAft>
                  <a:spcPts val="600"/>
                </a:spcAft>
              </a:pPr>
              <a:r>
                <a:rPr lang="en-CA" sz="1400" b="1">
                  <a:solidFill>
                    <a:schemeClr val="bg1"/>
                  </a:solidFill>
                  <a:latin typeface="Segoe UI" panose="020B0502040204020203" pitchFamily="34" charset="0"/>
                  <a:ea typeface="Corbel" charset="0"/>
                  <a:cs typeface="Segoe UI" panose="020B0502040204020203" pitchFamily="34" charset="0"/>
                </a:rPr>
                <a:t>An Abundance of Manual Steps</a:t>
              </a:r>
            </a:p>
            <a:p>
              <a:pPr algn="ctr"/>
              <a:r>
                <a:rPr lang="en-CA" sz="1100">
                  <a:solidFill>
                    <a:schemeClr val="bg1"/>
                  </a:solidFill>
                  <a:latin typeface="Segoe UI" panose="020B0502040204020203" pitchFamily="34" charset="0"/>
                  <a:ea typeface="Corbel" charset="0"/>
                  <a:cs typeface="Segoe UI" panose="020B0502040204020203" pitchFamily="34" charset="0"/>
                </a:rPr>
                <a:t>A key theme that currently affects all the processes MNP mapped is the abundance of manual steps in each process. This includes time spent manually entering data, which then needs to be entered into VADIM, as well as going to the bank in person to deposit cheques, etc.</a:t>
              </a:r>
            </a:p>
          </p:txBody>
        </p:sp>
        <p:sp>
          <p:nvSpPr>
            <p:cNvPr id="8" name="Rectangle 7">
              <a:extLst>
                <a:ext uri="{FF2B5EF4-FFF2-40B4-BE49-F238E27FC236}">
                  <a16:creationId xmlns:a16="http://schemas.microsoft.com/office/drawing/2014/main" id="{D918C86E-8973-4610-8E55-C67EBA7F7678}"/>
                </a:ext>
              </a:extLst>
            </p:cNvPr>
            <p:cNvSpPr/>
            <p:nvPr/>
          </p:nvSpPr>
          <p:spPr>
            <a:xfrm>
              <a:off x="4444107" y="4084754"/>
              <a:ext cx="3393343" cy="2048400"/>
            </a:xfrm>
            <a:prstGeom prst="rect">
              <a:avLst/>
            </a:prstGeom>
            <a:solidFill>
              <a:schemeClr val="accent5"/>
            </a:solidFill>
          </p:spPr>
          <p:txBody>
            <a:bodyPr wrap="square" rtlCol="0" anchor="ctr">
              <a:spAutoFit/>
            </a:bodyPr>
            <a:lstStyle/>
            <a:p>
              <a:pPr algn="ctr">
                <a:spcAft>
                  <a:spcPts val="600"/>
                </a:spcAft>
              </a:pPr>
              <a:r>
                <a:rPr lang="en-CA" sz="1400" b="1">
                  <a:solidFill>
                    <a:schemeClr val="bg1"/>
                  </a:solidFill>
                  <a:latin typeface="Segoe UI" panose="020B0502040204020203" pitchFamily="34" charset="0"/>
                  <a:ea typeface="Corbel" charset="0"/>
                  <a:cs typeface="Segoe UI" panose="020B0502040204020203" pitchFamily="34" charset="0"/>
                </a:rPr>
                <a:t>A Need for Digitization</a:t>
              </a:r>
            </a:p>
            <a:p>
              <a:pPr algn="ctr"/>
              <a:r>
                <a:rPr lang="en-CA" sz="1100">
                  <a:solidFill>
                    <a:schemeClr val="bg1"/>
                  </a:solidFill>
                  <a:latin typeface="Segoe UI" panose="020B0502040204020203" pitchFamily="34" charset="0"/>
                  <a:ea typeface="Corbel" charset="0"/>
                  <a:cs typeface="Segoe UI" panose="020B0502040204020203" pitchFamily="34" charset="0"/>
                </a:rPr>
                <a:t>During the process mapping sessions, it was noted that Casselman prints and keeps most of its records and documentation in paper format. There is no easy access to the information unless an employee already knows where the information is stored/archived (i.e., numerous Excel documents). </a:t>
              </a:r>
            </a:p>
          </p:txBody>
        </p:sp>
        <p:sp>
          <p:nvSpPr>
            <p:cNvPr id="9" name="Rectangle 8">
              <a:extLst>
                <a:ext uri="{FF2B5EF4-FFF2-40B4-BE49-F238E27FC236}">
                  <a16:creationId xmlns:a16="http://schemas.microsoft.com/office/drawing/2014/main" id="{FBF40633-B9CA-4EC1-BB17-3134066BBFAA}"/>
                </a:ext>
              </a:extLst>
            </p:cNvPr>
            <p:cNvSpPr/>
            <p:nvPr/>
          </p:nvSpPr>
          <p:spPr>
            <a:xfrm>
              <a:off x="4444107" y="1862325"/>
              <a:ext cx="3393343" cy="2048400"/>
            </a:xfrm>
            <a:prstGeom prst="rect">
              <a:avLst/>
            </a:prstGeom>
            <a:solidFill>
              <a:schemeClr val="accent2"/>
            </a:solidFill>
          </p:spPr>
          <p:txBody>
            <a:bodyPr wrap="square" rtlCol="0" anchor="ctr">
              <a:spAutoFit/>
            </a:bodyPr>
            <a:lstStyle/>
            <a:p>
              <a:pPr algn="ctr">
                <a:spcAft>
                  <a:spcPts val="600"/>
                </a:spcAft>
              </a:pPr>
              <a:r>
                <a:rPr lang="en-CA" sz="1400" b="1">
                  <a:solidFill>
                    <a:schemeClr val="bg1"/>
                  </a:solidFill>
                  <a:latin typeface="Segoe UI" panose="020B0502040204020203" pitchFamily="34" charset="0"/>
                  <a:ea typeface="Corbel" charset="0"/>
                  <a:cs typeface="Segoe UI" panose="020B0502040204020203" pitchFamily="34" charset="0"/>
                </a:rPr>
                <a:t>Potential Need for Internal Control</a:t>
              </a:r>
            </a:p>
            <a:p>
              <a:pPr algn="ctr"/>
              <a:r>
                <a:rPr lang="en-CA" sz="1100">
                  <a:solidFill>
                    <a:schemeClr val="bg1"/>
                  </a:solidFill>
                  <a:latin typeface="Segoe UI" panose="020B0502040204020203" pitchFamily="34" charset="0"/>
                  <a:ea typeface="Corbel" charset="0"/>
                  <a:cs typeface="Segoe UI" panose="020B0502040204020203" pitchFamily="34" charset="0"/>
                </a:rPr>
                <a:t>The Finance Department seems to have some internal controls in place but may gain efficiency by introducing some earlier in the processes. It was noted that it would be beneficial for Casselman to update or develop more formalized processes that would include additional quality control steps. This ensures standardization, minimizing risks or human errors and allows for higher quality control.</a:t>
              </a:r>
            </a:p>
          </p:txBody>
        </p:sp>
        <p:sp>
          <p:nvSpPr>
            <p:cNvPr id="10" name="Rectangle 9">
              <a:extLst>
                <a:ext uri="{FF2B5EF4-FFF2-40B4-BE49-F238E27FC236}">
                  <a16:creationId xmlns:a16="http://schemas.microsoft.com/office/drawing/2014/main" id="{39497B86-449C-4FF2-81AF-EB336EF40D0F}"/>
                </a:ext>
              </a:extLst>
            </p:cNvPr>
            <p:cNvSpPr/>
            <p:nvPr/>
          </p:nvSpPr>
          <p:spPr>
            <a:xfrm>
              <a:off x="8245263" y="1862325"/>
              <a:ext cx="3393343" cy="2048400"/>
            </a:xfrm>
            <a:prstGeom prst="rect">
              <a:avLst/>
            </a:prstGeom>
            <a:solidFill>
              <a:srgbClr val="0070C0"/>
            </a:solidFill>
          </p:spPr>
          <p:txBody>
            <a:bodyPr wrap="square" rtlCol="0" anchor="ctr">
              <a:spAutoFit/>
            </a:bodyPr>
            <a:lstStyle/>
            <a:p>
              <a:pPr algn="ctr">
                <a:spcAft>
                  <a:spcPts val="600"/>
                </a:spcAft>
              </a:pPr>
              <a:r>
                <a:rPr lang="en-CA" sz="1400" b="1">
                  <a:solidFill>
                    <a:schemeClr val="bg1"/>
                  </a:solidFill>
                  <a:latin typeface="Segoe UI" panose="020B0502040204020203" pitchFamily="34" charset="0"/>
                  <a:ea typeface="Corbel" charset="0"/>
                  <a:cs typeface="Segoe UI" panose="020B0502040204020203" pitchFamily="34" charset="0"/>
                </a:rPr>
                <a:t>A Lack of Segregation of Duties </a:t>
              </a:r>
            </a:p>
            <a:p>
              <a:pPr algn="ctr">
                <a:spcAft>
                  <a:spcPts val="600"/>
                </a:spcAft>
              </a:pPr>
              <a:r>
                <a:rPr lang="en-CA" sz="1100">
                  <a:solidFill>
                    <a:schemeClr val="bg1"/>
                  </a:solidFill>
                  <a:latin typeface="Segoe UI" panose="020B0502040204020203" pitchFamily="34" charset="0"/>
                  <a:ea typeface="Corbel" charset="0"/>
                  <a:cs typeface="Segoe UI" panose="020B0502040204020203" pitchFamily="34" charset="0"/>
                </a:rPr>
                <a:t>Currently, most tasks are completed by one person in one process. This is fairly common in a smaller department, however there could be some benefits to looking into some of these processes with that in mind. There is an opportunity to segregate duties and incorporate additional measures to ultimately ensure better quality control.</a:t>
              </a:r>
            </a:p>
          </p:txBody>
        </p:sp>
        <p:sp>
          <p:nvSpPr>
            <p:cNvPr id="11" name="Rectangle 10">
              <a:extLst>
                <a:ext uri="{FF2B5EF4-FFF2-40B4-BE49-F238E27FC236}">
                  <a16:creationId xmlns:a16="http://schemas.microsoft.com/office/drawing/2014/main" id="{D6EAB940-9819-4EEE-9875-7AC011649528}"/>
                </a:ext>
              </a:extLst>
            </p:cNvPr>
            <p:cNvSpPr/>
            <p:nvPr/>
          </p:nvSpPr>
          <p:spPr>
            <a:xfrm>
              <a:off x="642951" y="1862325"/>
              <a:ext cx="3393343" cy="2048400"/>
            </a:xfrm>
            <a:prstGeom prst="rect">
              <a:avLst/>
            </a:prstGeom>
            <a:solidFill>
              <a:schemeClr val="accent6"/>
            </a:solidFill>
          </p:spPr>
          <p:txBody>
            <a:bodyPr wrap="square" rtlCol="0" anchor="ctr">
              <a:spAutoFit/>
            </a:bodyPr>
            <a:lstStyle/>
            <a:p>
              <a:pPr algn="ctr">
                <a:spcAft>
                  <a:spcPts val="600"/>
                </a:spcAft>
              </a:pPr>
              <a:r>
                <a:rPr lang="en-CA" sz="1400" b="1">
                  <a:solidFill>
                    <a:schemeClr val="bg1"/>
                  </a:solidFill>
                  <a:latin typeface="Segoe UI" panose="020B0502040204020203" pitchFamily="34" charset="0"/>
                  <a:ea typeface="Corbel" charset="0"/>
                  <a:cs typeface="Segoe UI" panose="020B0502040204020203" pitchFamily="34" charset="0"/>
                </a:rPr>
                <a:t>Informal Processes and Procedures</a:t>
              </a:r>
            </a:p>
            <a:p>
              <a:pPr algn="ctr"/>
              <a:r>
                <a:rPr lang="en-CA" sz="1100">
                  <a:solidFill>
                    <a:schemeClr val="bg1"/>
                  </a:solidFill>
                  <a:latin typeface="Segoe UI" panose="020B0502040204020203" pitchFamily="34" charset="0"/>
                  <a:ea typeface="Corbel" charset="0"/>
                  <a:cs typeface="Segoe UI" panose="020B0502040204020203" pitchFamily="34" charset="0"/>
                </a:rPr>
                <a:t>There are currently no established or formal frameworks or standardization for financial processes. It was noted that they are done ‘the way they were always done’. Casselman does not have written guides or manuals to inform new employees on the processes/procedures, which may become a challenge for the Municipality when it comes to its succession planning or cross-training.</a:t>
              </a:r>
            </a:p>
          </p:txBody>
        </p:sp>
        <p:sp>
          <p:nvSpPr>
            <p:cNvPr id="12" name="Rectangle 11">
              <a:extLst>
                <a:ext uri="{FF2B5EF4-FFF2-40B4-BE49-F238E27FC236}">
                  <a16:creationId xmlns:a16="http://schemas.microsoft.com/office/drawing/2014/main" id="{25664023-7C0E-4350-B0EA-081FB1051928}"/>
                </a:ext>
              </a:extLst>
            </p:cNvPr>
            <p:cNvSpPr/>
            <p:nvPr/>
          </p:nvSpPr>
          <p:spPr>
            <a:xfrm>
              <a:off x="8245263" y="4084754"/>
              <a:ext cx="3393343" cy="2048400"/>
            </a:xfrm>
            <a:prstGeom prst="rect">
              <a:avLst/>
            </a:prstGeom>
            <a:solidFill>
              <a:schemeClr val="accent6">
                <a:lumMod val="50000"/>
                <a:lumOff val="50000"/>
              </a:schemeClr>
            </a:solidFill>
          </p:spPr>
          <p:txBody>
            <a:bodyPr wrap="square" rtlCol="0" anchor="ctr">
              <a:spAutoFit/>
            </a:bodyPr>
            <a:lstStyle/>
            <a:p>
              <a:pPr algn="ctr">
                <a:spcAft>
                  <a:spcPts val="600"/>
                </a:spcAft>
              </a:pPr>
              <a:r>
                <a:rPr lang="en-CA" sz="1400" b="1">
                  <a:solidFill>
                    <a:schemeClr val="bg1"/>
                  </a:solidFill>
                  <a:latin typeface="Segoe UI" panose="020B0502040204020203" pitchFamily="34" charset="0"/>
                  <a:ea typeface="Corbel" charset="0"/>
                  <a:cs typeface="Segoe UI" panose="020B0502040204020203" pitchFamily="34" charset="0"/>
                </a:rPr>
                <a:t>Outdated and Not Enforced Policies</a:t>
              </a:r>
            </a:p>
            <a:p>
              <a:pPr algn="ctr"/>
              <a:r>
                <a:rPr lang="en-CA" sz="1100">
                  <a:solidFill>
                    <a:schemeClr val="bg1"/>
                  </a:solidFill>
                  <a:latin typeface="Segoe UI" panose="020B0502040204020203" pitchFamily="34" charset="0"/>
                  <a:ea typeface="Corbel" charset="0"/>
                  <a:cs typeface="Segoe UI" panose="020B0502040204020203" pitchFamily="34" charset="0"/>
                </a:rPr>
                <a:t>The Finance Department has a number of policies (procurement, thresholds, credit cards). However, these policies are either outdated or not currently referred to/enforced. It was mentioned that the Procurement Policy for one may need to be reviewed and updated to suit the needs of the Municipality.</a:t>
              </a:r>
            </a:p>
          </p:txBody>
        </p:sp>
      </p:grpSp>
    </p:spTree>
    <p:extLst>
      <p:ext uri="{BB962C8B-B14F-4D97-AF65-F5344CB8AC3E}">
        <p14:creationId xmlns:p14="http://schemas.microsoft.com/office/powerpoint/2010/main" val="198288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8C54-C97E-4038-9045-B4C6333E8CD8}"/>
              </a:ext>
            </a:extLst>
          </p:cNvPr>
          <p:cNvSpPr>
            <a:spLocks noGrp="1"/>
          </p:cNvSpPr>
          <p:nvPr>
            <p:ph type="title"/>
          </p:nvPr>
        </p:nvSpPr>
        <p:spPr>
          <a:xfrm>
            <a:off x="638173" y="2911597"/>
            <a:ext cx="3683001" cy="332399"/>
          </a:xfrm>
        </p:spPr>
        <p:txBody>
          <a:bodyPr/>
          <a:lstStyle/>
          <a:p>
            <a:r>
              <a:rPr lang="en-CA" sz="2400"/>
              <a:t>Future State</a:t>
            </a:r>
          </a:p>
        </p:txBody>
      </p:sp>
    </p:spTree>
    <p:extLst>
      <p:ext uri="{BB962C8B-B14F-4D97-AF65-F5344CB8AC3E}">
        <p14:creationId xmlns:p14="http://schemas.microsoft.com/office/powerpoint/2010/main" val="210053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NP_TS_Theme_June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defRPr sz="5800" b="1" dirty="0">
            <a:solidFill>
              <a:schemeClr val="bg1"/>
            </a:solidFill>
            <a:latin typeface="Corbel" charset="0"/>
            <a:ea typeface="Corbel" charset="0"/>
            <a:cs typeface="Corbel" charset="0"/>
          </a:defRPr>
        </a:defPPr>
      </a:lstStyle>
    </a:spDef>
  </a:objectDefaults>
  <a:extraClrSchemeLst/>
  <a:extLst>
    <a:ext uri="{05A4C25C-085E-4340-85A3-A5531E510DB2}">
      <thm15:themeFamily xmlns:thm15="http://schemas.microsoft.com/office/thememl/2012/main" name="MNP_TS_Theme_June2020" id="{44BB4530-8042-4326-8257-42A0DE325CEB}" vid="{0F6B06A3-1739-48D8-BD48-BD73E266E9AE}"/>
    </a:ext>
  </a:extLst>
</a:theme>
</file>

<file path=ppt/theme/theme2.xml><?xml version="1.0" encoding="utf-8"?>
<a:theme xmlns:a="http://schemas.openxmlformats.org/drawingml/2006/main" name="MNP - Theme - August 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MNP PPT Template - FINAL" id="{2B1DAAFC-ED16-4C52-A7E2-8FD49F704032}" vid="{B687C0F6-7B5E-45D5-AEE5-853D1BF599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09c3588-4f2c-4992-839f-869c2b138054" xsi:nil="true"/>
    <lcf76f155ced4ddcb4097134ff3c332f xmlns="122f7300-92bd-46bc-9d50-619a6352dcb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ABC38C05BAAD438AFE241AC45114D9" ma:contentTypeVersion="12" ma:contentTypeDescription="Create a new document." ma:contentTypeScope="" ma:versionID="44d1db3b7db1429238e587cdca75f331">
  <xsd:schema xmlns:xsd="http://www.w3.org/2001/XMLSchema" xmlns:xs="http://www.w3.org/2001/XMLSchema" xmlns:p="http://schemas.microsoft.com/office/2006/metadata/properties" xmlns:ns2="122f7300-92bd-46bc-9d50-619a6352dcb8" xmlns:ns3="e09c3588-4f2c-4992-839f-869c2b138054" targetNamespace="http://schemas.microsoft.com/office/2006/metadata/properties" ma:root="true" ma:fieldsID="72a4a07b1f7976873f5c8d9fad717f33" ns2:_="" ns3:_="">
    <xsd:import namespace="122f7300-92bd-46bc-9d50-619a6352dcb8"/>
    <xsd:import namespace="e09c3588-4f2c-4992-839f-869c2b1380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7300-92bd-46bc-9d50-619a6352d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bcf63e-a3c9-4152-9824-bd26333d2b1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c3588-4f2c-4992-839f-869c2b1380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931f399-fe3f-4dc1-bd22-73e440fa7038}" ma:internalName="TaxCatchAll" ma:showField="CatchAllData" ma:web="e09c3588-4f2c-4992-839f-869c2b13805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301807-C4F9-4BA5-9246-3BEB0154A96A}">
  <ds:schemaRefs>
    <ds:schemaRef ds:uri="http://schemas.microsoft.com/sharepoint/v3/contenttype/forms"/>
  </ds:schemaRefs>
</ds:datastoreItem>
</file>

<file path=customXml/itemProps2.xml><?xml version="1.0" encoding="utf-8"?>
<ds:datastoreItem xmlns:ds="http://schemas.openxmlformats.org/officeDocument/2006/customXml" ds:itemID="{65D01FF2-C92F-4FB4-AEC2-70AE2DD3FD70}">
  <ds:schemaRefs>
    <ds:schemaRef ds:uri="e09c3588-4f2c-4992-839f-869c2b138054"/>
    <ds:schemaRef ds:uri="http://purl.org/dc/dcmitype/"/>
    <ds:schemaRef ds:uri="122f7300-92bd-46bc-9d50-619a6352dcb8"/>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D2D949-FA61-48B0-B560-3ECDF8939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7300-92bd-46bc-9d50-619a6352dcb8"/>
    <ds:schemaRef ds:uri="e09c3588-4f2c-4992-839f-869c2b1380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MNP_TS_Theme_June2020</Template>
  <TotalTime>2159</TotalTime>
  <Words>6073</Words>
  <Application>Microsoft Office PowerPoint</Application>
  <PresentationFormat>Widescreen</PresentationFormat>
  <Paragraphs>687</Paragraphs>
  <Slides>64</Slides>
  <Notes>36</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9" baseType="lpstr">
      <vt:lpstr>Arial</vt:lpstr>
      <vt:lpstr>Arial,Sans-Serif</vt:lpstr>
      <vt:lpstr>Calibri</vt:lpstr>
      <vt:lpstr>Corbel</vt:lpstr>
      <vt:lpstr>Courier New</vt:lpstr>
      <vt:lpstr>Roboto (Body)</vt:lpstr>
      <vt:lpstr>Segoe UI</vt:lpstr>
      <vt:lpstr>Segoe UI Semibold</vt:lpstr>
      <vt:lpstr>Segoe UI Semilight</vt:lpstr>
      <vt:lpstr>Segoe UI Semilight (body)</vt:lpstr>
      <vt:lpstr>Trebuchet MS</vt:lpstr>
      <vt:lpstr>Wingdings</vt:lpstr>
      <vt:lpstr>MNP_TS_Theme_June2020</vt:lpstr>
      <vt:lpstr>MNP - Theme - August 2020</vt:lpstr>
      <vt:lpstr>think-cell Slide</vt:lpstr>
      <vt:lpstr>Municipality of Casselman Financial System and Process Review</vt:lpstr>
      <vt:lpstr>Table of Contents</vt:lpstr>
      <vt:lpstr>Introduction</vt:lpstr>
      <vt:lpstr>Project Goal and Objectives</vt:lpstr>
      <vt:lpstr>Approach and Methodology</vt:lpstr>
      <vt:lpstr>Current State Overview</vt:lpstr>
      <vt:lpstr>Overview of the Finance Department</vt:lpstr>
      <vt:lpstr>Summary of Current State Observations</vt:lpstr>
      <vt:lpstr>Future State</vt:lpstr>
      <vt:lpstr>Establishing the Future State Design Criteria</vt:lpstr>
      <vt:lpstr>Future State Process Recommendations</vt:lpstr>
      <vt:lpstr>PowerPoint Presentation</vt:lpstr>
      <vt:lpstr>Future State Process Recommendations (2/2)</vt:lpstr>
      <vt:lpstr>Budget Process</vt:lpstr>
      <vt:lpstr>PowerPoint Presentation</vt:lpstr>
      <vt:lpstr>PowerPoint Presentation</vt:lpstr>
      <vt:lpstr>Accounts Receivable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Accounts Payable</vt:lpstr>
      <vt:lpstr>PowerPoint Presentation</vt:lpstr>
      <vt:lpstr>PowerPoint Presentation</vt:lpstr>
      <vt:lpstr>PowerPoint Presentation</vt:lpstr>
      <vt:lpstr>PowerPoint Presentation</vt:lpstr>
      <vt:lpstr>PowerPoint Presentation</vt:lpstr>
      <vt:lpstr>PowerPoint Presentation</vt:lpstr>
      <vt:lpstr>Accounting and Reporting</vt:lpstr>
      <vt:lpstr>PowerPoint Presentation</vt:lpstr>
      <vt:lpstr>PowerPoint Presentation</vt:lpstr>
      <vt:lpstr>PowerPoint Presentation</vt:lpstr>
      <vt:lpstr>PowerPoint Presentation</vt:lpstr>
      <vt:lpstr>PowerPoint Presentation</vt:lpstr>
      <vt:lpstr>Other Revenues</vt:lpstr>
      <vt:lpstr>Recreation Process</vt:lpstr>
      <vt:lpstr>Recreation Process</vt:lpstr>
      <vt:lpstr>PowerPoint Presentation</vt:lpstr>
      <vt:lpstr>PowerPoint Presentation</vt:lpstr>
      <vt:lpstr>PowerPoint Presentation</vt:lpstr>
      <vt:lpstr>Refreshing the Finance Department’s Policies</vt:lpstr>
      <vt:lpstr>List of Current Policies</vt:lpstr>
      <vt:lpstr>Technology Assessment</vt:lpstr>
      <vt:lpstr>PowerPoint Presentation</vt:lpstr>
      <vt:lpstr>Preliminary Technology Recommendations – Key Initiatives</vt:lpstr>
      <vt:lpstr>MNP’s Digital Capability Model</vt:lpstr>
      <vt:lpstr>Implementation Plan</vt:lpstr>
      <vt:lpstr>PowerPoint Presentation</vt:lpstr>
      <vt:lpstr>Key Milestones for Successful Implementation</vt:lpstr>
      <vt:lpstr>Recommendations – Implementation Roadmap</vt:lpstr>
      <vt:lpstr>Finance Operations  Maturity Levels</vt:lpstr>
      <vt:lpstr>Finance Operations Maturity Levels</vt:lpstr>
      <vt:lpstr>Finance Operations Maturity Level Assessment</vt:lpstr>
      <vt:lpstr>Change Management</vt:lpstr>
      <vt:lpstr>Change Management Considerations</vt:lpstr>
      <vt:lpstr>Change Management Considerations</vt:lpstr>
      <vt:lpstr>Change Commitment Curve</vt:lpstr>
      <vt:lpstr>Risk Assessment</vt:lpstr>
      <vt:lpstr>Appendices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testing this is just a cover page</dc:title>
  <dc:creator>Shane Oldreive</dc:creator>
  <cp:lastModifiedBy>Admin1</cp:lastModifiedBy>
  <cp:revision>3</cp:revision>
  <dcterms:created xsi:type="dcterms:W3CDTF">2020-05-22T03:54:25Z</dcterms:created>
  <dcterms:modified xsi:type="dcterms:W3CDTF">2023-01-31T19:47:57Z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0x0101008AABC38C05BAAD438AFE241AC45114D9</vt:lpwstr>
  </property>
  <property fmtid="{D5CDD505-2E9C-101B-9397-08002B2CF9AE}" pid="3" name="_dlc_DocIdItemGuid">
    <vt:lpwstr>3f00846e-7ca8-4d13-868e-6936fc70b23b</vt:lpwstr>
  </property>
  <property fmtid="{D5CDD505-2E9C-101B-9397-08002B2CF9AE}" pid="4" name="Order">
    <vt:r8>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ediaServiceImageTags">
    <vt:lpwstr/>
  </property>
</Properties>
</file>